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304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302" r:id="rId26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56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PPT_makets-1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2144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073688" y="2735690"/>
            <a:ext cx="7772400" cy="1362075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l">
              <a:defRPr sz="3422" b="1" cap="all">
                <a:solidFill>
                  <a:srgbClr val="4CAF90"/>
                </a:solidFill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7072917" y="570061"/>
            <a:ext cx="2071083" cy="837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0" dirty="0"/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2715" y="661616"/>
            <a:ext cx="1603629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97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623887" y="1709739"/>
            <a:ext cx="7886701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623887" y="4589464"/>
            <a:ext cx="7886701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629841" y="1681163"/>
            <a:ext cx="3868341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4629149" y="1681163"/>
            <a:ext cx="3887393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sz="half" idx="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quarter" idx="13"/>
          </p:nvPr>
        </p:nvSpPr>
        <p:spPr>
          <a:xfrm>
            <a:off x="629840" y="2057400"/>
            <a:ext cx="2949180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251368" y="6404293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tif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tif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tif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tif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4"/>
          <p:cNvSpPr>
            <a:spLocks noGrp="1"/>
          </p:cNvSpPr>
          <p:nvPr>
            <p:ph type="title"/>
          </p:nvPr>
        </p:nvSpPr>
        <p:spPr>
          <a:xfrm>
            <a:off x="618979" y="3721297"/>
            <a:ext cx="8170839" cy="132900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200" cap="none" dirty="0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rPr>
              <a:t>ФИНАНСОВОЕ ВОСПИТАНИЕ ДЕТЕЙ</a:t>
            </a:r>
            <a:br>
              <a:rPr lang="ru-RU" sz="2139" dirty="0"/>
            </a:br>
            <a:r>
              <a:rPr lang="ru-RU" sz="2600" cap="none" dirty="0">
                <a:solidFill>
                  <a:srgbClr val="0EBACE"/>
                </a:solidFill>
                <a:latin typeface="+mn-lt"/>
                <a:ea typeface="+mn-ea"/>
                <a:cs typeface="+mn-cs"/>
                <a:sym typeface="Calibri"/>
              </a:rPr>
              <a:t>октябрь 2018</a:t>
            </a:r>
          </a:p>
        </p:txBody>
      </p:sp>
      <p:pic>
        <p:nvPicPr>
          <p:cNvPr id="3" name="image2.png">
            <a:extLst>
              <a:ext uri="{FF2B5EF4-FFF2-40B4-BE49-F238E27FC236}">
                <a16:creationId xmlns:a16="http://schemas.microsoft.com/office/drawing/2014/main" id="{925A40B1-116C-460A-9691-0B739BC21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8932" y="1149049"/>
            <a:ext cx="4826135" cy="25722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56815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mage3.png"/>
          <p:cNvPicPr>
            <a:picLocks noChangeAspect="1"/>
          </p:cNvPicPr>
          <p:nvPr/>
        </p:nvPicPr>
        <p:blipFill>
          <a:blip r:embed="rId2">
            <a:extLst/>
          </a:blip>
          <a:srcRect t="1" b="828"/>
          <a:stretch>
            <a:fillRect/>
          </a:stretch>
        </p:blipFill>
        <p:spPr>
          <a:xfrm>
            <a:off x="628650" y="379095"/>
            <a:ext cx="1734785" cy="705376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Shape 204"/>
          <p:cNvSpPr>
            <a:spLocks noGrp="1"/>
          </p:cNvSpPr>
          <p:nvPr>
            <p:ph type="title"/>
          </p:nvPr>
        </p:nvSpPr>
        <p:spPr>
          <a:xfrm>
            <a:off x="628649" y="1565745"/>
            <a:ext cx="4390392" cy="667659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10-12 ЛЕТ</a:t>
            </a:r>
          </a:p>
        </p:txBody>
      </p:sp>
      <p:sp>
        <p:nvSpPr>
          <p:cNvPr id="205" name="Shape 205"/>
          <p:cNvSpPr>
            <a:spLocks noGrp="1"/>
          </p:cNvSpPr>
          <p:nvPr>
            <p:ph type="sldNum" sz="quarter" idx="2"/>
          </p:nvPr>
        </p:nvSpPr>
        <p:spPr>
          <a:xfrm>
            <a:off x="8251368" y="6404293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grpSp>
        <p:nvGrpSpPr>
          <p:cNvPr id="209" name="Group 209"/>
          <p:cNvGrpSpPr/>
          <p:nvPr/>
        </p:nvGrpSpPr>
        <p:grpSpPr>
          <a:xfrm>
            <a:off x="6099254" y="0"/>
            <a:ext cx="3044747" cy="2430015"/>
            <a:chOff x="358211" y="0"/>
            <a:chExt cx="3044745" cy="2430014"/>
          </a:xfrm>
        </p:grpSpPr>
        <p:pic>
          <p:nvPicPr>
            <p:cNvPr id="206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48598" r="13140"/>
            <a:stretch>
              <a:fillRect/>
            </a:stretch>
          </p:blipFill>
          <p:spPr>
            <a:xfrm>
              <a:off x="358211" y="0"/>
              <a:ext cx="3044746" cy="1285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7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50436"/>
            <a:stretch>
              <a:fillRect/>
            </a:stretch>
          </p:blipFill>
          <p:spPr>
            <a:xfrm>
              <a:off x="2189502" y="682672"/>
              <a:ext cx="1213456" cy="17473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8" name="image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33416" y="264610"/>
              <a:ext cx="1413742" cy="9343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0" name="image1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8878" y="2169575"/>
            <a:ext cx="6967773" cy="42775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age3.png"/>
          <p:cNvPicPr>
            <a:picLocks noChangeAspect="1"/>
          </p:cNvPicPr>
          <p:nvPr/>
        </p:nvPicPr>
        <p:blipFill>
          <a:blip r:embed="rId2">
            <a:extLst/>
          </a:blip>
          <a:srcRect t="1" b="828"/>
          <a:stretch>
            <a:fillRect/>
          </a:stretch>
        </p:blipFill>
        <p:spPr>
          <a:xfrm>
            <a:off x="628650" y="379095"/>
            <a:ext cx="1734785" cy="705376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hape 213"/>
          <p:cNvSpPr>
            <a:spLocks noGrp="1"/>
          </p:cNvSpPr>
          <p:nvPr>
            <p:ph type="title"/>
          </p:nvPr>
        </p:nvSpPr>
        <p:spPr>
          <a:xfrm>
            <a:off x="628649" y="1565745"/>
            <a:ext cx="4390392" cy="667659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13-15 ЛЕТ</a:t>
            </a:r>
          </a:p>
        </p:txBody>
      </p:sp>
      <p:sp>
        <p:nvSpPr>
          <p:cNvPr id="214" name="Shape 214"/>
          <p:cNvSpPr>
            <a:spLocks noGrp="1"/>
          </p:cNvSpPr>
          <p:nvPr>
            <p:ph type="sldNum" sz="quarter" idx="2"/>
          </p:nvPr>
        </p:nvSpPr>
        <p:spPr>
          <a:xfrm>
            <a:off x="8251368" y="6404293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grpSp>
        <p:nvGrpSpPr>
          <p:cNvPr id="218" name="Group 218"/>
          <p:cNvGrpSpPr/>
          <p:nvPr/>
        </p:nvGrpSpPr>
        <p:grpSpPr>
          <a:xfrm>
            <a:off x="6099254" y="0"/>
            <a:ext cx="3044747" cy="2430015"/>
            <a:chOff x="358211" y="0"/>
            <a:chExt cx="3044745" cy="2430014"/>
          </a:xfrm>
        </p:grpSpPr>
        <p:pic>
          <p:nvPicPr>
            <p:cNvPr id="215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48598" r="13140"/>
            <a:stretch>
              <a:fillRect/>
            </a:stretch>
          </p:blipFill>
          <p:spPr>
            <a:xfrm>
              <a:off x="358211" y="0"/>
              <a:ext cx="3044746" cy="1285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6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50436"/>
            <a:stretch>
              <a:fillRect/>
            </a:stretch>
          </p:blipFill>
          <p:spPr>
            <a:xfrm>
              <a:off x="2189502" y="682672"/>
              <a:ext cx="1213456" cy="17473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" name="image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33416" y="264610"/>
              <a:ext cx="1413742" cy="9343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9" name="image12.jpeg" descr="http://www.odintsovo.info/img/2009/06/Resize_of_DSC00575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0544" y="2957303"/>
            <a:ext cx="2368393" cy="2391655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Shape 220"/>
          <p:cNvSpPr/>
          <p:nvPr/>
        </p:nvSpPr>
        <p:spPr>
          <a:xfrm>
            <a:off x="3041649" y="2714677"/>
            <a:ext cx="4844500" cy="346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50000"/>
              </a:lnSpc>
              <a:defRPr sz="1200" b="1">
                <a:solidFill>
                  <a:srgbClr val="55B8CB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Подросток может:</a:t>
            </a:r>
          </a:p>
          <a:p>
            <a:pPr marL="342900" indent="-342900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Понять ценность образования, провести анализ и оценить влияние образования на будущую личную стоимость как профессионала</a:t>
            </a:r>
          </a:p>
          <a:p>
            <a:pPr marL="342900" indent="-342900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Соотнести выгоды от сиюминутного приобретения и переплаты по кредиту</a:t>
            </a:r>
          </a:p>
          <a:p>
            <a:pPr marL="285750" indent="-285750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Проявлять интерес к возможностям самостоятельного заработка </a:t>
            </a:r>
            <a:endParaRPr sz="2400"/>
          </a:p>
          <a:p>
            <a:pPr marL="285750" indent="-285750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Понять суть налогообложения</a:t>
            </a:r>
          </a:p>
          <a:p>
            <a:pPr marL="285750" indent="-285750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Способен планировать в среднесрочной перспективе от 6 до 18 месяцев, а также осуществлять накопления и инвестиции для движения к поставленным финансовым целям с помощью родителей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age3.png"/>
          <p:cNvPicPr>
            <a:picLocks noChangeAspect="1"/>
          </p:cNvPicPr>
          <p:nvPr/>
        </p:nvPicPr>
        <p:blipFill>
          <a:blip r:embed="rId2">
            <a:extLst/>
          </a:blip>
          <a:srcRect t="1" b="828"/>
          <a:stretch>
            <a:fillRect/>
          </a:stretch>
        </p:blipFill>
        <p:spPr>
          <a:xfrm>
            <a:off x="628650" y="379095"/>
            <a:ext cx="1734785" cy="705376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Shape 223"/>
          <p:cNvSpPr>
            <a:spLocks noGrp="1"/>
          </p:cNvSpPr>
          <p:nvPr>
            <p:ph type="title"/>
          </p:nvPr>
        </p:nvSpPr>
        <p:spPr>
          <a:xfrm>
            <a:off x="628649" y="1565745"/>
            <a:ext cx="4390392" cy="667659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16-18 ЛЕТ</a:t>
            </a:r>
          </a:p>
        </p:txBody>
      </p:sp>
      <p:sp>
        <p:nvSpPr>
          <p:cNvPr id="224" name="Shape 224"/>
          <p:cNvSpPr>
            <a:spLocks noGrp="1"/>
          </p:cNvSpPr>
          <p:nvPr>
            <p:ph type="sldNum" sz="quarter" idx="2"/>
          </p:nvPr>
        </p:nvSpPr>
        <p:spPr>
          <a:xfrm>
            <a:off x="8251368" y="6404293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grpSp>
        <p:nvGrpSpPr>
          <p:cNvPr id="228" name="Group 228"/>
          <p:cNvGrpSpPr/>
          <p:nvPr/>
        </p:nvGrpSpPr>
        <p:grpSpPr>
          <a:xfrm>
            <a:off x="6099254" y="0"/>
            <a:ext cx="3044747" cy="2430015"/>
            <a:chOff x="358211" y="0"/>
            <a:chExt cx="3044745" cy="2430014"/>
          </a:xfrm>
        </p:grpSpPr>
        <p:pic>
          <p:nvPicPr>
            <p:cNvPr id="225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48598" r="13140"/>
            <a:stretch>
              <a:fillRect/>
            </a:stretch>
          </p:blipFill>
          <p:spPr>
            <a:xfrm>
              <a:off x="358211" y="0"/>
              <a:ext cx="3044746" cy="1285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6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50436"/>
            <a:stretch>
              <a:fillRect/>
            </a:stretch>
          </p:blipFill>
          <p:spPr>
            <a:xfrm>
              <a:off x="2189502" y="682672"/>
              <a:ext cx="1213456" cy="17473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7" name="image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33416" y="264610"/>
              <a:ext cx="1413742" cy="9343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9" name="image13.jpeg" descr="http://img.7ya.ru/pub/img/18416/162414296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7050" y="3174465"/>
            <a:ext cx="3425429" cy="2283620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Shape 230"/>
          <p:cNvSpPr/>
          <p:nvPr/>
        </p:nvSpPr>
        <p:spPr>
          <a:xfrm>
            <a:off x="4202043" y="2714805"/>
            <a:ext cx="4309830" cy="3202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200" b="1">
                <a:solidFill>
                  <a:srgbClr val="55B8CB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Молодые люди способны:</a:t>
            </a:r>
          </a:p>
          <a:p>
            <a:pPr marL="342900" indent="-342900">
              <a:buClr>
                <a:srgbClr val="0EBACE"/>
              </a:buClr>
              <a:buSzPct val="15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marL="342900" indent="-342900">
              <a:buClr>
                <a:srgbClr val="0EBACE"/>
              </a:buClr>
              <a:buSzPct val="15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Самостоятельно вести личный бюджет</a:t>
            </a:r>
          </a:p>
          <a:p>
            <a:pPr marL="342900" indent="-342900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Разбираться в возможностях финансовых инструментов, доступных по возрасту</a:t>
            </a:r>
          </a:p>
          <a:p>
            <a:pPr marL="342900" indent="-342900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Понимать особенности договорных отношений, и собственные права и обязанности в качестве потребителя финансовой услуги</a:t>
            </a:r>
          </a:p>
          <a:p>
            <a:pPr marL="342900" indent="-342900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Находить, анализировать и интерпретировать нужную финансовую информацию</a:t>
            </a:r>
          </a:p>
          <a:p>
            <a:pPr marL="342900" indent="-342900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Вести переговоры о работе, самостоятельно выяснять все вопросы, касающиеся финансовых условий трудовой занятости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age3.png"/>
          <p:cNvPicPr>
            <a:picLocks noChangeAspect="1"/>
          </p:cNvPicPr>
          <p:nvPr/>
        </p:nvPicPr>
        <p:blipFill>
          <a:blip r:embed="rId2">
            <a:extLst/>
          </a:blip>
          <a:srcRect t="1" b="828"/>
          <a:stretch>
            <a:fillRect/>
          </a:stretch>
        </p:blipFill>
        <p:spPr>
          <a:xfrm>
            <a:off x="628650" y="379095"/>
            <a:ext cx="1734785" cy="705376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Shape 233"/>
          <p:cNvSpPr>
            <a:spLocks noGrp="1"/>
          </p:cNvSpPr>
          <p:nvPr>
            <p:ph type="title"/>
          </p:nvPr>
        </p:nvSpPr>
        <p:spPr>
          <a:xfrm>
            <a:off x="628649" y="1565745"/>
            <a:ext cx="6951592" cy="667659"/>
          </a:xfrm>
          <a:prstGeom prst="rect">
            <a:avLst/>
          </a:prstGeom>
        </p:spPr>
        <p:txBody>
          <a:bodyPr/>
          <a:lstStyle>
            <a:lvl1pPr defTabSz="704087">
              <a:defRPr sz="2464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КАК И ЗА ЧТО ДАВАТЬ ДЕНЬГИ РЕБЕНКУ ?</a:t>
            </a:r>
          </a:p>
        </p:txBody>
      </p:sp>
      <p:sp>
        <p:nvSpPr>
          <p:cNvPr id="234" name="Shape 234"/>
          <p:cNvSpPr>
            <a:spLocks noGrp="1"/>
          </p:cNvSpPr>
          <p:nvPr>
            <p:ph type="sldNum" sz="quarter" idx="2"/>
          </p:nvPr>
        </p:nvSpPr>
        <p:spPr>
          <a:xfrm>
            <a:off x="8251368" y="6404293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grpSp>
        <p:nvGrpSpPr>
          <p:cNvPr id="238" name="Group 238"/>
          <p:cNvGrpSpPr/>
          <p:nvPr/>
        </p:nvGrpSpPr>
        <p:grpSpPr>
          <a:xfrm>
            <a:off x="6099254" y="0"/>
            <a:ext cx="3044747" cy="2430015"/>
            <a:chOff x="358211" y="0"/>
            <a:chExt cx="3044745" cy="2430014"/>
          </a:xfrm>
        </p:grpSpPr>
        <p:pic>
          <p:nvPicPr>
            <p:cNvPr id="235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48598" r="13140"/>
            <a:stretch>
              <a:fillRect/>
            </a:stretch>
          </p:blipFill>
          <p:spPr>
            <a:xfrm>
              <a:off x="358211" y="0"/>
              <a:ext cx="3044746" cy="1285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6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50436"/>
            <a:stretch>
              <a:fillRect/>
            </a:stretch>
          </p:blipFill>
          <p:spPr>
            <a:xfrm>
              <a:off x="2189502" y="682672"/>
              <a:ext cx="1213456" cy="17473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7" name="image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33416" y="264610"/>
              <a:ext cx="1413742" cy="9343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9" name="Shape 239"/>
          <p:cNvSpPr/>
          <p:nvPr/>
        </p:nvSpPr>
        <p:spPr>
          <a:xfrm>
            <a:off x="4857749" y="3205117"/>
            <a:ext cx="3238208" cy="151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Clr>
                <a:srgbClr val="0EBACE"/>
              </a:buClr>
              <a:buSzPct val="15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Разовая денежная помощь и денежные подарки</a:t>
            </a:r>
          </a:p>
          <a:p>
            <a:pPr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 </a:t>
            </a:r>
            <a:endParaRPr sz="2400"/>
          </a:p>
          <a:p>
            <a:pPr marL="342900" indent="-342900">
              <a:buClr>
                <a:srgbClr val="0EBACE"/>
              </a:buClr>
              <a:buSzPct val="15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Ссуда и аванс</a:t>
            </a:r>
          </a:p>
          <a:p>
            <a:pPr marL="342900" indent="-342900">
              <a:buClr>
                <a:srgbClr val="0EBACE"/>
              </a:buClr>
              <a:buSzPct val="15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marL="342900" indent="-342900">
              <a:buClr>
                <a:srgbClr val="0EBACE"/>
              </a:buClr>
              <a:buSzPct val="15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Оплачиваемая работа</a:t>
            </a:r>
          </a:p>
          <a:p>
            <a:pPr marL="342900" indent="-342900">
              <a:buClr>
                <a:srgbClr val="0EBACE"/>
              </a:buClr>
              <a:buSzPct val="15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marL="342900" indent="-342900">
              <a:buClr>
                <a:srgbClr val="0EBACE"/>
              </a:buClr>
              <a:buSzPct val="15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Денежное содержание</a:t>
            </a:r>
          </a:p>
        </p:txBody>
      </p:sp>
      <p:pic>
        <p:nvPicPr>
          <p:cNvPr id="240" name="image14.jpeg" descr="http://static.eva.ru/eva/40000-50000/48847/channel/Fotolia_81177815_Subscription_Monthly_M_78686367952547534.jpg?H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5917" y="2672414"/>
            <a:ext cx="4089604" cy="2579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image3.png"/>
          <p:cNvPicPr>
            <a:picLocks noChangeAspect="1"/>
          </p:cNvPicPr>
          <p:nvPr/>
        </p:nvPicPr>
        <p:blipFill>
          <a:blip r:embed="rId2">
            <a:extLst/>
          </a:blip>
          <a:srcRect t="1" b="828"/>
          <a:stretch>
            <a:fillRect/>
          </a:stretch>
        </p:blipFill>
        <p:spPr>
          <a:xfrm>
            <a:off x="628650" y="379095"/>
            <a:ext cx="1734785" cy="705376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Shape 243"/>
          <p:cNvSpPr>
            <a:spLocks noGrp="1"/>
          </p:cNvSpPr>
          <p:nvPr>
            <p:ph type="title"/>
          </p:nvPr>
        </p:nvSpPr>
        <p:spPr>
          <a:xfrm>
            <a:off x="628649" y="1565745"/>
            <a:ext cx="4390392" cy="667659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СОВЕТЫ</a:t>
            </a:r>
          </a:p>
        </p:txBody>
      </p:sp>
      <p:sp>
        <p:nvSpPr>
          <p:cNvPr id="244" name="Shape 244"/>
          <p:cNvSpPr>
            <a:spLocks noGrp="1"/>
          </p:cNvSpPr>
          <p:nvPr>
            <p:ph type="sldNum" sz="quarter" idx="2"/>
          </p:nvPr>
        </p:nvSpPr>
        <p:spPr>
          <a:xfrm>
            <a:off x="8251368" y="6404293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grpSp>
        <p:nvGrpSpPr>
          <p:cNvPr id="248" name="Group 248"/>
          <p:cNvGrpSpPr/>
          <p:nvPr/>
        </p:nvGrpSpPr>
        <p:grpSpPr>
          <a:xfrm>
            <a:off x="6099254" y="0"/>
            <a:ext cx="3044747" cy="2430015"/>
            <a:chOff x="358211" y="0"/>
            <a:chExt cx="3044745" cy="2430014"/>
          </a:xfrm>
        </p:grpSpPr>
        <p:pic>
          <p:nvPicPr>
            <p:cNvPr id="245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48598" r="13140"/>
            <a:stretch>
              <a:fillRect/>
            </a:stretch>
          </p:blipFill>
          <p:spPr>
            <a:xfrm>
              <a:off x="358211" y="0"/>
              <a:ext cx="3044746" cy="1285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6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50436"/>
            <a:stretch>
              <a:fillRect/>
            </a:stretch>
          </p:blipFill>
          <p:spPr>
            <a:xfrm>
              <a:off x="2189502" y="682672"/>
              <a:ext cx="1213456" cy="17473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7" name="image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33416" y="264610"/>
              <a:ext cx="1413742" cy="9343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49" name="image15.jpeg" descr="http://www.otvet-na-vopros.ru/wp-content/uploads/2010/11/%D0%9F%D0%BE%D1%87%D0%B5%D0%BC%D1%83-%D0%BF%D0%B0%D0%BF%D0%B0-%D0%B4%D0%B0%D0%B5%D1%82-%D0%BC%D0%BD%D0%B5-700-%D1%80%D1%83%D0%B1%D0%BB%D0%B5%D0%B9-%D0%B2-%D0%B4%D0%B5%D0%BD%D1%8C-2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9223" y="2874514"/>
            <a:ext cx="3810003" cy="2533653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Shape 250"/>
          <p:cNvSpPr/>
          <p:nvPr/>
        </p:nvSpPr>
        <p:spPr>
          <a:xfrm>
            <a:off x="4572551" y="3124069"/>
            <a:ext cx="3948158" cy="203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Clr>
                <a:srgbClr val="0EBACE"/>
              </a:buClr>
              <a:buSzPct val="150000"/>
              <a:buFont typeface="Arial"/>
              <a:buChar char="•"/>
              <a:defRPr sz="14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Говорите на равных</a:t>
            </a:r>
          </a:p>
          <a:p>
            <a:pPr marL="285750" indent="-285750">
              <a:buClr>
                <a:srgbClr val="0EBACE"/>
              </a:buClr>
              <a:buSzPct val="150000"/>
              <a:buFont typeface="Arial"/>
              <a:buChar char="•"/>
              <a:defRPr sz="14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marL="285750" indent="-285750">
              <a:buClr>
                <a:srgbClr val="0EBACE"/>
              </a:buClr>
              <a:buSzPct val="150000"/>
              <a:buFont typeface="Arial"/>
              <a:buChar char="•"/>
              <a:defRPr sz="14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Личный пример</a:t>
            </a:r>
          </a:p>
          <a:p>
            <a:pPr marL="285750" indent="-285750">
              <a:buClr>
                <a:srgbClr val="0EBACE"/>
              </a:buClr>
              <a:buSzPct val="150000"/>
              <a:buFont typeface="Arial"/>
              <a:buChar char="•"/>
              <a:defRPr sz="14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marL="285750" indent="-285750">
              <a:buClr>
                <a:srgbClr val="0EBACE"/>
              </a:buClr>
              <a:buSzPct val="150000"/>
              <a:buFont typeface="Arial"/>
              <a:buChar char="•"/>
              <a:defRPr sz="14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Нет негативным эмоциям</a:t>
            </a:r>
          </a:p>
          <a:p>
            <a:pPr marL="285750" indent="-285750">
              <a:buClr>
                <a:srgbClr val="0EBACE"/>
              </a:buClr>
              <a:buSzPct val="150000"/>
              <a:buFont typeface="Arial"/>
              <a:buChar char="•"/>
              <a:defRPr sz="14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marL="285750" indent="-285750">
              <a:buClr>
                <a:srgbClr val="0EBACE"/>
              </a:buClr>
              <a:buSzPct val="150000"/>
              <a:buFont typeface="Arial"/>
              <a:buChar char="•"/>
              <a:defRPr sz="14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Сделайте процесс живым и интересным</a:t>
            </a:r>
          </a:p>
          <a:p>
            <a:pPr marL="285750" indent="-285750">
              <a:buClr>
                <a:srgbClr val="0EBACE"/>
              </a:buClr>
              <a:buSzPct val="150000"/>
              <a:buFont typeface="Arial"/>
              <a:buChar char="•"/>
              <a:defRPr sz="14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marL="285750" indent="-285750">
              <a:buClr>
                <a:srgbClr val="0EBACE"/>
              </a:buClr>
              <a:buSzPct val="150000"/>
              <a:buFont typeface="Arial"/>
              <a:buChar char="•"/>
              <a:defRPr sz="14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Дайте право на собственные ошибки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image3.png"/>
          <p:cNvPicPr>
            <a:picLocks noChangeAspect="1"/>
          </p:cNvPicPr>
          <p:nvPr/>
        </p:nvPicPr>
        <p:blipFill>
          <a:blip r:embed="rId2">
            <a:extLst/>
          </a:blip>
          <a:srcRect t="1" b="828"/>
          <a:stretch>
            <a:fillRect/>
          </a:stretch>
        </p:blipFill>
        <p:spPr>
          <a:xfrm>
            <a:off x="628650" y="379095"/>
            <a:ext cx="1734785" cy="705376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Shape 253"/>
          <p:cNvSpPr>
            <a:spLocks noGrp="1"/>
          </p:cNvSpPr>
          <p:nvPr>
            <p:ph type="title"/>
          </p:nvPr>
        </p:nvSpPr>
        <p:spPr>
          <a:xfrm>
            <a:off x="628649" y="1565745"/>
            <a:ext cx="4390392" cy="667659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ДЕТИ В ИНТЕРНЕТЕ</a:t>
            </a:r>
          </a:p>
        </p:txBody>
      </p:sp>
      <p:sp>
        <p:nvSpPr>
          <p:cNvPr id="254" name="Shape 254"/>
          <p:cNvSpPr>
            <a:spLocks noGrp="1"/>
          </p:cNvSpPr>
          <p:nvPr>
            <p:ph type="sldNum" sz="quarter" idx="2"/>
          </p:nvPr>
        </p:nvSpPr>
        <p:spPr>
          <a:xfrm>
            <a:off x="8251368" y="6404293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grpSp>
        <p:nvGrpSpPr>
          <p:cNvPr id="258" name="Group 258"/>
          <p:cNvGrpSpPr/>
          <p:nvPr/>
        </p:nvGrpSpPr>
        <p:grpSpPr>
          <a:xfrm>
            <a:off x="6099254" y="0"/>
            <a:ext cx="3044747" cy="2430015"/>
            <a:chOff x="358211" y="0"/>
            <a:chExt cx="3044745" cy="2430014"/>
          </a:xfrm>
        </p:grpSpPr>
        <p:pic>
          <p:nvPicPr>
            <p:cNvPr id="255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48598" r="13140"/>
            <a:stretch>
              <a:fillRect/>
            </a:stretch>
          </p:blipFill>
          <p:spPr>
            <a:xfrm>
              <a:off x="358211" y="0"/>
              <a:ext cx="3044746" cy="1285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6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50436"/>
            <a:stretch>
              <a:fillRect/>
            </a:stretch>
          </p:blipFill>
          <p:spPr>
            <a:xfrm>
              <a:off x="2189502" y="682672"/>
              <a:ext cx="1213456" cy="17473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7" name="image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33416" y="264610"/>
              <a:ext cx="1413742" cy="9343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9" name="Shape 259"/>
          <p:cNvSpPr/>
          <p:nvPr/>
        </p:nvSpPr>
        <p:spPr>
          <a:xfrm>
            <a:off x="4815433" y="3128514"/>
            <a:ext cx="2673128" cy="1278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50000"/>
              </a:lnSpc>
              <a:defRPr sz="14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marL="342900" indent="-342900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4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Что они там делают? </a:t>
            </a:r>
            <a:endParaRPr sz="2400"/>
          </a:p>
          <a:p>
            <a:pPr marL="342900" indent="-342900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4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Опасно ли там?</a:t>
            </a:r>
            <a:endParaRPr sz="2400"/>
          </a:p>
          <a:p>
            <a:pPr marL="342900" indent="-342900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4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Чем им помочь? </a:t>
            </a:r>
          </a:p>
        </p:txBody>
      </p:sp>
      <p:pic>
        <p:nvPicPr>
          <p:cNvPr id="260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3752" y="2714805"/>
            <a:ext cx="3572234" cy="24300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age3.png"/>
          <p:cNvPicPr>
            <a:picLocks noChangeAspect="1"/>
          </p:cNvPicPr>
          <p:nvPr/>
        </p:nvPicPr>
        <p:blipFill>
          <a:blip r:embed="rId2">
            <a:extLst/>
          </a:blip>
          <a:srcRect t="1" b="828"/>
          <a:stretch>
            <a:fillRect/>
          </a:stretch>
        </p:blipFill>
        <p:spPr>
          <a:xfrm>
            <a:off x="628650" y="379095"/>
            <a:ext cx="1734785" cy="705376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Shape 263"/>
          <p:cNvSpPr>
            <a:spLocks noGrp="1"/>
          </p:cNvSpPr>
          <p:nvPr>
            <p:ph type="title"/>
          </p:nvPr>
        </p:nvSpPr>
        <p:spPr>
          <a:xfrm>
            <a:off x="628648" y="1565743"/>
            <a:ext cx="7301898" cy="745988"/>
          </a:xfrm>
          <a:prstGeom prst="rect">
            <a:avLst/>
          </a:prstGeom>
        </p:spPr>
        <p:txBody>
          <a:bodyPr/>
          <a:lstStyle>
            <a:lvl1pPr defTabSz="640079">
              <a:defRPr sz="224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СКОЛЬКО ВРЕМЕНИ ДЕТИ ПРОВОДЯТ В ИНТЕРНЕТЕ</a:t>
            </a:r>
          </a:p>
        </p:txBody>
      </p:sp>
      <p:sp>
        <p:nvSpPr>
          <p:cNvPr id="264" name="Shape 264"/>
          <p:cNvSpPr>
            <a:spLocks noGrp="1"/>
          </p:cNvSpPr>
          <p:nvPr>
            <p:ph type="sldNum" sz="quarter" idx="2"/>
          </p:nvPr>
        </p:nvSpPr>
        <p:spPr>
          <a:xfrm>
            <a:off x="8251368" y="6404293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grpSp>
        <p:nvGrpSpPr>
          <p:cNvPr id="268" name="Group 268"/>
          <p:cNvGrpSpPr/>
          <p:nvPr/>
        </p:nvGrpSpPr>
        <p:grpSpPr>
          <a:xfrm>
            <a:off x="6099254" y="0"/>
            <a:ext cx="3044747" cy="2430015"/>
            <a:chOff x="358211" y="0"/>
            <a:chExt cx="3044745" cy="2430014"/>
          </a:xfrm>
        </p:grpSpPr>
        <p:pic>
          <p:nvPicPr>
            <p:cNvPr id="265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48598" r="13140"/>
            <a:stretch>
              <a:fillRect/>
            </a:stretch>
          </p:blipFill>
          <p:spPr>
            <a:xfrm>
              <a:off x="358211" y="0"/>
              <a:ext cx="3044746" cy="1285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6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50436"/>
            <a:stretch>
              <a:fillRect/>
            </a:stretch>
          </p:blipFill>
          <p:spPr>
            <a:xfrm>
              <a:off x="2189502" y="682672"/>
              <a:ext cx="1213456" cy="17473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7" name="image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33416" y="264610"/>
              <a:ext cx="1413742" cy="9343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9" name="Shape 269"/>
          <p:cNvSpPr/>
          <p:nvPr/>
        </p:nvSpPr>
        <p:spPr>
          <a:xfrm>
            <a:off x="4005271" y="2852220"/>
            <a:ext cx="4370008" cy="1926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4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68% подростков (14-16 лет) онлайн почти постоянно </a:t>
            </a:r>
            <a:endParaRPr sz="2400"/>
          </a:p>
          <a:p>
            <a:pPr marL="342900" indent="-342900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4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В Великобритании — 60% В Германии — 58% </a:t>
            </a:r>
            <a:endParaRPr sz="2400"/>
          </a:p>
          <a:p>
            <a:pPr marL="342900" indent="-342900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4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40% детей (8-10 лет) онлайн почти постоянно </a:t>
            </a:r>
            <a:endParaRPr sz="2400"/>
          </a:p>
          <a:p>
            <a:pPr marL="342900" indent="-342900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4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В США — 41%</a:t>
            </a:r>
            <a:endParaRPr sz="2400"/>
          </a:p>
          <a:p>
            <a:pPr marL="342900" indent="-342900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4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В Германии — 9% Во Франции — 7% </a:t>
            </a:r>
          </a:p>
        </p:txBody>
      </p:sp>
      <p:sp>
        <p:nvSpPr>
          <p:cNvPr id="270" name="Shape 270"/>
          <p:cNvSpPr/>
          <p:nvPr/>
        </p:nvSpPr>
        <p:spPr>
          <a:xfrm>
            <a:off x="480500" y="5494125"/>
            <a:ext cx="7598194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457200">
              <a:lnSpc>
                <a:spcPct val="120000"/>
              </a:lnSpc>
              <a:spcBef>
                <a:spcPts val="1200"/>
              </a:spcBef>
              <a:defRPr sz="11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*Исследование «Растим детей в эпоху Интернета» проведено специально для «Лаборатории Касперского» организацией IconKids&amp;Youth в 2016 году. В опросе приняли участие 3780 семей с детьми от 8 до 16 лет (один взрослый и один ребенок из семьи) в России, США, Великобритании, Германии, Франции, Испании, Италии. В России было опрошено 540 семей </a:t>
            </a:r>
          </a:p>
        </p:txBody>
      </p:sp>
      <p:pic>
        <p:nvPicPr>
          <p:cNvPr id="271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4042" y="2794034"/>
            <a:ext cx="3402959" cy="2042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image3.png"/>
          <p:cNvPicPr>
            <a:picLocks noChangeAspect="1"/>
          </p:cNvPicPr>
          <p:nvPr/>
        </p:nvPicPr>
        <p:blipFill>
          <a:blip r:embed="rId2">
            <a:extLst/>
          </a:blip>
          <a:srcRect t="1" b="828"/>
          <a:stretch>
            <a:fillRect/>
          </a:stretch>
        </p:blipFill>
        <p:spPr>
          <a:xfrm>
            <a:off x="628650" y="379095"/>
            <a:ext cx="1734785" cy="705376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Shape 274"/>
          <p:cNvSpPr>
            <a:spLocks noGrp="1"/>
          </p:cNvSpPr>
          <p:nvPr>
            <p:ph type="title"/>
          </p:nvPr>
        </p:nvSpPr>
        <p:spPr>
          <a:xfrm>
            <a:off x="628648" y="1565745"/>
            <a:ext cx="5228813" cy="667659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ЧТО ОНИ ТАМ ДЕЛАЮТ</a:t>
            </a:r>
          </a:p>
        </p:txBody>
      </p:sp>
      <p:sp>
        <p:nvSpPr>
          <p:cNvPr id="275" name="Shape 275"/>
          <p:cNvSpPr>
            <a:spLocks noGrp="1"/>
          </p:cNvSpPr>
          <p:nvPr>
            <p:ph type="sldNum" sz="quarter" idx="2"/>
          </p:nvPr>
        </p:nvSpPr>
        <p:spPr>
          <a:xfrm>
            <a:off x="8251368" y="6404293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grpSp>
        <p:nvGrpSpPr>
          <p:cNvPr id="279" name="Group 279"/>
          <p:cNvGrpSpPr/>
          <p:nvPr/>
        </p:nvGrpSpPr>
        <p:grpSpPr>
          <a:xfrm>
            <a:off x="6099254" y="0"/>
            <a:ext cx="3044747" cy="2430015"/>
            <a:chOff x="358211" y="0"/>
            <a:chExt cx="3044745" cy="2430014"/>
          </a:xfrm>
        </p:grpSpPr>
        <p:pic>
          <p:nvPicPr>
            <p:cNvPr id="276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48598" r="13140"/>
            <a:stretch>
              <a:fillRect/>
            </a:stretch>
          </p:blipFill>
          <p:spPr>
            <a:xfrm>
              <a:off x="358211" y="0"/>
              <a:ext cx="3044746" cy="1285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7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50436"/>
            <a:stretch>
              <a:fillRect/>
            </a:stretch>
          </p:blipFill>
          <p:spPr>
            <a:xfrm>
              <a:off x="2189502" y="682672"/>
              <a:ext cx="1213456" cy="17473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8" name="image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33416" y="264610"/>
              <a:ext cx="1413742" cy="9343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0" name="Shape 280"/>
          <p:cNvSpPr/>
          <p:nvPr/>
        </p:nvSpPr>
        <p:spPr>
          <a:xfrm>
            <a:off x="4591561" y="3602052"/>
            <a:ext cx="3784165" cy="1278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4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Общаются с друзьями и членами семьи</a:t>
            </a:r>
          </a:p>
          <a:p>
            <a:pPr marL="342900" indent="-342900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4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Развлекаются</a:t>
            </a:r>
          </a:p>
          <a:p>
            <a:pPr marL="342900" indent="-342900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4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Ищут информацию</a:t>
            </a:r>
          </a:p>
          <a:p>
            <a:pPr marL="342900" indent="-342900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4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Что-то покупают </a:t>
            </a:r>
          </a:p>
        </p:txBody>
      </p:sp>
      <p:pic>
        <p:nvPicPr>
          <p:cNvPr id="281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6487" y="2994205"/>
            <a:ext cx="3402958" cy="24945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image3.png"/>
          <p:cNvPicPr>
            <a:picLocks noChangeAspect="1"/>
          </p:cNvPicPr>
          <p:nvPr/>
        </p:nvPicPr>
        <p:blipFill>
          <a:blip r:embed="rId2">
            <a:extLst/>
          </a:blip>
          <a:srcRect t="1" b="828"/>
          <a:stretch>
            <a:fillRect/>
          </a:stretch>
        </p:blipFill>
        <p:spPr>
          <a:xfrm>
            <a:off x="628650" y="379095"/>
            <a:ext cx="1734785" cy="705376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Shape 284"/>
          <p:cNvSpPr>
            <a:spLocks noGrp="1"/>
          </p:cNvSpPr>
          <p:nvPr>
            <p:ph type="title"/>
          </p:nvPr>
        </p:nvSpPr>
        <p:spPr>
          <a:xfrm>
            <a:off x="628648" y="1565745"/>
            <a:ext cx="6745811" cy="667659"/>
          </a:xfrm>
          <a:prstGeom prst="rect">
            <a:avLst/>
          </a:prstGeom>
        </p:spPr>
        <p:txBody>
          <a:bodyPr/>
          <a:lstStyle>
            <a:lvl1pPr defTabSz="585215">
              <a:defRPr sz="2048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САМЫЕ РАСПРОСТРАНЕННЫЕ ИНТЕРНЕТ-УГРОЗЫ</a:t>
            </a:r>
          </a:p>
        </p:txBody>
      </p:sp>
      <p:sp>
        <p:nvSpPr>
          <p:cNvPr id="285" name="Shape 285"/>
          <p:cNvSpPr>
            <a:spLocks noGrp="1"/>
          </p:cNvSpPr>
          <p:nvPr>
            <p:ph type="sldNum" sz="quarter" idx="2"/>
          </p:nvPr>
        </p:nvSpPr>
        <p:spPr>
          <a:xfrm>
            <a:off x="8251368" y="6404293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grpSp>
        <p:nvGrpSpPr>
          <p:cNvPr id="289" name="Group 289"/>
          <p:cNvGrpSpPr/>
          <p:nvPr/>
        </p:nvGrpSpPr>
        <p:grpSpPr>
          <a:xfrm>
            <a:off x="6099254" y="0"/>
            <a:ext cx="3044747" cy="2430015"/>
            <a:chOff x="358211" y="0"/>
            <a:chExt cx="3044745" cy="2430014"/>
          </a:xfrm>
        </p:grpSpPr>
        <p:pic>
          <p:nvPicPr>
            <p:cNvPr id="286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48598" r="13140"/>
            <a:stretch>
              <a:fillRect/>
            </a:stretch>
          </p:blipFill>
          <p:spPr>
            <a:xfrm>
              <a:off x="358211" y="0"/>
              <a:ext cx="3044746" cy="1285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7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50436"/>
            <a:stretch>
              <a:fillRect/>
            </a:stretch>
          </p:blipFill>
          <p:spPr>
            <a:xfrm>
              <a:off x="2189502" y="682672"/>
              <a:ext cx="1213456" cy="17473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image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33416" y="264610"/>
              <a:ext cx="1413742" cy="9343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0" name="Shape 290"/>
          <p:cNvSpPr/>
          <p:nvPr/>
        </p:nvSpPr>
        <p:spPr>
          <a:xfrm>
            <a:off x="4402320" y="3156721"/>
            <a:ext cx="3986106" cy="1926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4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Компьютерные вирусы</a:t>
            </a:r>
          </a:p>
          <a:p>
            <a:pPr marL="342900" indent="-342900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4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Кража личной информации</a:t>
            </a:r>
          </a:p>
          <a:p>
            <a:pPr marL="342900" indent="-342900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4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Навязывание платных услуг</a:t>
            </a:r>
          </a:p>
          <a:p>
            <a:pPr marL="342900" indent="-342900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4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Выманивание денег</a:t>
            </a:r>
          </a:p>
          <a:p>
            <a:pPr marL="342900" indent="-342900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4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Квазиработодатели</a:t>
            </a:r>
          </a:p>
          <a:p>
            <a:pPr marL="342900" indent="-342900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4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Троллинг, угрозы и иные формы агрессии </a:t>
            </a:r>
          </a:p>
        </p:txBody>
      </p:sp>
      <p:pic>
        <p:nvPicPr>
          <p:cNvPr id="291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5416" y="2994796"/>
            <a:ext cx="3293184" cy="225044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image3.png"/>
          <p:cNvPicPr>
            <a:picLocks noChangeAspect="1"/>
          </p:cNvPicPr>
          <p:nvPr/>
        </p:nvPicPr>
        <p:blipFill>
          <a:blip r:embed="rId2">
            <a:extLst/>
          </a:blip>
          <a:srcRect t="1" b="828"/>
          <a:stretch>
            <a:fillRect/>
          </a:stretch>
        </p:blipFill>
        <p:spPr>
          <a:xfrm>
            <a:off x="628650" y="379095"/>
            <a:ext cx="1734785" cy="705376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Shape 294"/>
          <p:cNvSpPr>
            <a:spLocks noGrp="1"/>
          </p:cNvSpPr>
          <p:nvPr>
            <p:ph type="title"/>
          </p:nvPr>
        </p:nvSpPr>
        <p:spPr>
          <a:xfrm>
            <a:off x="628648" y="1565745"/>
            <a:ext cx="6745811" cy="667659"/>
          </a:xfrm>
          <a:prstGeom prst="rect">
            <a:avLst/>
          </a:prstGeom>
        </p:spPr>
        <p:txBody>
          <a:bodyPr/>
          <a:lstStyle>
            <a:lvl1pPr defTabSz="667512">
              <a:defRPr sz="2044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АКТУАЛЬНА ЛИ ЗАЩИТА ДЛЯ ДЕТЕЙ ОТ ФИНАНСОВЫХ ОНЛАЙН УГРОЗ? ДА!</a:t>
            </a:r>
          </a:p>
        </p:txBody>
      </p:sp>
      <p:sp>
        <p:nvSpPr>
          <p:cNvPr id="295" name="Shape 295"/>
          <p:cNvSpPr>
            <a:spLocks noGrp="1"/>
          </p:cNvSpPr>
          <p:nvPr>
            <p:ph type="sldNum" sz="quarter" idx="2"/>
          </p:nvPr>
        </p:nvSpPr>
        <p:spPr>
          <a:xfrm>
            <a:off x="8251368" y="6404293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grpSp>
        <p:nvGrpSpPr>
          <p:cNvPr id="299" name="Group 299"/>
          <p:cNvGrpSpPr/>
          <p:nvPr/>
        </p:nvGrpSpPr>
        <p:grpSpPr>
          <a:xfrm>
            <a:off x="6099254" y="0"/>
            <a:ext cx="3044747" cy="2430015"/>
            <a:chOff x="358211" y="0"/>
            <a:chExt cx="3044745" cy="2430014"/>
          </a:xfrm>
        </p:grpSpPr>
        <p:pic>
          <p:nvPicPr>
            <p:cNvPr id="296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48598" r="13140"/>
            <a:stretch>
              <a:fillRect/>
            </a:stretch>
          </p:blipFill>
          <p:spPr>
            <a:xfrm>
              <a:off x="358211" y="0"/>
              <a:ext cx="3044746" cy="1285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7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50436"/>
            <a:stretch>
              <a:fillRect/>
            </a:stretch>
          </p:blipFill>
          <p:spPr>
            <a:xfrm>
              <a:off x="2189502" y="682672"/>
              <a:ext cx="1213456" cy="17473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8" name="image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33416" y="264610"/>
              <a:ext cx="1413742" cy="9343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00" name="Shape 300"/>
          <p:cNvSpPr/>
          <p:nvPr/>
        </p:nvSpPr>
        <p:spPr>
          <a:xfrm>
            <a:off x="768626" y="2709815"/>
            <a:ext cx="7526333" cy="2574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342899" indent="-342899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400" b="1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86% </a:t>
            </a:r>
            <a:r>
              <a:rPr b="0"/>
              <a:t>подростков (14-17 лет) имеют карманные деньги </a:t>
            </a:r>
            <a:r>
              <a:t>36% </a:t>
            </a:r>
            <a:r>
              <a:rPr b="0"/>
              <a:t>подростков имеют банковские карты </a:t>
            </a:r>
            <a:endParaRPr sz="2000"/>
          </a:p>
          <a:p>
            <a:pPr marL="342899" indent="-342899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400" b="1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89% </a:t>
            </a:r>
            <a:r>
              <a:rPr b="0"/>
              <a:t>знают о том, что при использовании карты можно столкнуться с мошенничеством</a:t>
            </a:r>
          </a:p>
          <a:p>
            <a:pPr marL="342899" indent="-342899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400" b="1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28% </a:t>
            </a:r>
            <a:r>
              <a:rPr b="0"/>
              <a:t>недавно платили картой (в том числе родительской)</a:t>
            </a:r>
            <a:endParaRPr sz="2000"/>
          </a:p>
          <a:p>
            <a:pPr marL="342899" indent="-342899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400" b="1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22% </a:t>
            </a:r>
            <a:r>
              <a:rPr b="0"/>
              <a:t>недавно пользовались мобильным банком</a:t>
            </a:r>
          </a:p>
          <a:p>
            <a:pPr marL="342899" indent="-342899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400" b="1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20% </a:t>
            </a:r>
            <a:r>
              <a:rPr b="0"/>
              <a:t>платили с электронного кошелька</a:t>
            </a:r>
          </a:p>
          <a:p>
            <a:pPr marL="342899" indent="-342899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400" b="1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8% </a:t>
            </a:r>
            <a:r>
              <a:rPr b="0"/>
              <a:t>— через интернет-банк </a:t>
            </a:r>
          </a:p>
        </p:txBody>
      </p:sp>
      <p:sp>
        <p:nvSpPr>
          <p:cNvPr id="301" name="Shape 301"/>
          <p:cNvSpPr/>
          <p:nvPr/>
        </p:nvSpPr>
        <p:spPr>
          <a:xfrm>
            <a:off x="628649" y="5667273"/>
            <a:ext cx="7749808" cy="695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lnSpc>
                <a:spcPct val="120000"/>
              </a:lnSpc>
              <a:spcBef>
                <a:spcPts val="1200"/>
              </a:spcBef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Данные спецпроекта «Дети ифинансы», подготовленного аналитическим центром НАФИ в2016 году  при поддержке Mastercard, ПАО«БИНБАНК», международной  организации Child&amp;Youth Finance International и Ассоциации «НП РТС» 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3.png"/>
          <p:cNvPicPr>
            <a:picLocks noChangeAspect="1"/>
          </p:cNvPicPr>
          <p:nvPr/>
        </p:nvPicPr>
        <p:blipFill>
          <a:blip r:embed="rId2">
            <a:extLst/>
          </a:blip>
          <a:srcRect t="1" b="828"/>
          <a:stretch>
            <a:fillRect/>
          </a:stretch>
        </p:blipFill>
        <p:spPr>
          <a:xfrm>
            <a:off x="628650" y="379095"/>
            <a:ext cx="1734785" cy="705376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hape 118"/>
          <p:cNvSpPr>
            <a:spLocks noGrp="1"/>
          </p:cNvSpPr>
          <p:nvPr>
            <p:ph type="title"/>
          </p:nvPr>
        </p:nvSpPr>
        <p:spPr>
          <a:xfrm>
            <a:off x="1179442" y="1260091"/>
            <a:ext cx="7344800" cy="973313"/>
          </a:xfrm>
          <a:prstGeom prst="rect">
            <a:avLst/>
          </a:prstGeom>
        </p:spPr>
        <p:txBody>
          <a:bodyPr/>
          <a:lstStyle>
            <a:lvl1pPr algn="ctr" defTabSz="896111">
              <a:defRPr sz="3136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ФИНАНСОВОЕ ВОСПИТАНИЕ ДЕТЕЙ</a:t>
            </a:r>
          </a:p>
        </p:txBody>
      </p:sp>
      <p:sp>
        <p:nvSpPr>
          <p:cNvPr id="119" name="Shape 119"/>
          <p:cNvSpPr/>
          <p:nvPr/>
        </p:nvSpPr>
        <p:spPr>
          <a:xfrm>
            <a:off x="4273550" y="5069840"/>
            <a:ext cx="2354580" cy="1"/>
          </a:xfrm>
          <a:prstGeom prst="line">
            <a:avLst/>
          </a:prstGeom>
          <a:ln w="12700">
            <a:solidFill>
              <a:srgbClr val="0EBACE"/>
            </a:solidFill>
            <a:miter/>
            <a:headEnd type="oval"/>
            <a:tailEnd type="oval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sldNum" sz="quarter" idx="2"/>
          </p:nvPr>
        </p:nvSpPr>
        <p:spPr>
          <a:xfrm>
            <a:off x="8331289" y="6404293"/>
            <a:ext cx="184061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grpSp>
        <p:nvGrpSpPr>
          <p:cNvPr id="124" name="Group 124"/>
          <p:cNvGrpSpPr/>
          <p:nvPr/>
        </p:nvGrpSpPr>
        <p:grpSpPr>
          <a:xfrm>
            <a:off x="6099254" y="0"/>
            <a:ext cx="3044747" cy="2430015"/>
            <a:chOff x="358211" y="0"/>
            <a:chExt cx="3044745" cy="2430014"/>
          </a:xfrm>
        </p:grpSpPr>
        <p:pic>
          <p:nvPicPr>
            <p:cNvPr id="121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48598" r="13140"/>
            <a:stretch>
              <a:fillRect/>
            </a:stretch>
          </p:blipFill>
          <p:spPr>
            <a:xfrm>
              <a:off x="358211" y="0"/>
              <a:ext cx="3044746" cy="1285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50436"/>
            <a:stretch>
              <a:fillRect/>
            </a:stretch>
          </p:blipFill>
          <p:spPr>
            <a:xfrm>
              <a:off x="2189502" y="682672"/>
              <a:ext cx="1213456" cy="17473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3" name="image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33416" y="264610"/>
              <a:ext cx="1413742" cy="9343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5" name="image4.jpeg" descr="http://prostoinvesticii.com/wp-content/uploads/2014/09/2-21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98078" y="2233403"/>
            <a:ext cx="5393044" cy="40251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image3.png"/>
          <p:cNvPicPr>
            <a:picLocks noChangeAspect="1"/>
          </p:cNvPicPr>
          <p:nvPr/>
        </p:nvPicPr>
        <p:blipFill>
          <a:blip r:embed="rId2">
            <a:extLst/>
          </a:blip>
          <a:srcRect t="1" b="828"/>
          <a:stretch>
            <a:fillRect/>
          </a:stretch>
        </p:blipFill>
        <p:spPr>
          <a:xfrm>
            <a:off x="628650" y="379095"/>
            <a:ext cx="1734785" cy="705376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Shape 304"/>
          <p:cNvSpPr>
            <a:spLocks noGrp="1"/>
          </p:cNvSpPr>
          <p:nvPr>
            <p:ph type="title"/>
          </p:nvPr>
        </p:nvSpPr>
        <p:spPr>
          <a:xfrm>
            <a:off x="628648" y="1565745"/>
            <a:ext cx="6745811" cy="667659"/>
          </a:xfrm>
          <a:prstGeom prst="rect">
            <a:avLst/>
          </a:prstGeom>
        </p:spPr>
        <p:txBody>
          <a:bodyPr/>
          <a:lstStyle>
            <a:lvl1pPr defTabSz="585215">
              <a:defRPr sz="2048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КАКИЕ МЕРЫ  ЗАЩИТЫ ДЕНЕГ ЗНАЮТ И ПРИМЕНЯЮТ ПОДРОСТКИ</a:t>
            </a:r>
          </a:p>
        </p:txBody>
      </p:sp>
      <p:sp>
        <p:nvSpPr>
          <p:cNvPr id="305" name="Shape 305"/>
          <p:cNvSpPr>
            <a:spLocks noGrp="1"/>
          </p:cNvSpPr>
          <p:nvPr>
            <p:ph type="sldNum" sz="quarter" idx="2"/>
          </p:nvPr>
        </p:nvSpPr>
        <p:spPr>
          <a:xfrm>
            <a:off x="8251368" y="6404293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grpSp>
        <p:nvGrpSpPr>
          <p:cNvPr id="309" name="Group 309"/>
          <p:cNvGrpSpPr/>
          <p:nvPr/>
        </p:nvGrpSpPr>
        <p:grpSpPr>
          <a:xfrm>
            <a:off x="6099254" y="0"/>
            <a:ext cx="3044747" cy="2430015"/>
            <a:chOff x="358211" y="0"/>
            <a:chExt cx="3044745" cy="2430014"/>
          </a:xfrm>
        </p:grpSpPr>
        <p:pic>
          <p:nvPicPr>
            <p:cNvPr id="306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48598" r="13140"/>
            <a:stretch>
              <a:fillRect/>
            </a:stretch>
          </p:blipFill>
          <p:spPr>
            <a:xfrm>
              <a:off x="358211" y="0"/>
              <a:ext cx="3044746" cy="1285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7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50436"/>
            <a:stretch>
              <a:fillRect/>
            </a:stretch>
          </p:blipFill>
          <p:spPr>
            <a:xfrm>
              <a:off x="2189502" y="682672"/>
              <a:ext cx="1213456" cy="17473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8" name="image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33416" y="264610"/>
              <a:ext cx="1413742" cy="9343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10" name="image1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8648" y="2891151"/>
            <a:ext cx="7381191" cy="30040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image3.png"/>
          <p:cNvPicPr>
            <a:picLocks noChangeAspect="1"/>
          </p:cNvPicPr>
          <p:nvPr/>
        </p:nvPicPr>
        <p:blipFill>
          <a:blip r:embed="rId2">
            <a:extLst/>
          </a:blip>
          <a:srcRect t="1" b="828"/>
          <a:stretch>
            <a:fillRect/>
          </a:stretch>
        </p:blipFill>
        <p:spPr>
          <a:xfrm>
            <a:off x="628650" y="379095"/>
            <a:ext cx="1734785" cy="705376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Shape 313"/>
          <p:cNvSpPr>
            <a:spLocks noGrp="1"/>
          </p:cNvSpPr>
          <p:nvPr>
            <p:ph type="title"/>
          </p:nvPr>
        </p:nvSpPr>
        <p:spPr>
          <a:xfrm>
            <a:off x="628649" y="1565745"/>
            <a:ext cx="6951592" cy="667659"/>
          </a:xfrm>
          <a:prstGeom prst="rect">
            <a:avLst/>
          </a:prstGeom>
        </p:spPr>
        <p:txBody>
          <a:bodyPr/>
          <a:lstStyle>
            <a:lvl1pPr defTabSz="585215">
              <a:defRPr sz="2048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КАК ЗАЩИТИТЬ ДЕТЕЙ ОТ ФИНАНСОВЫХ УГРОЗ В СЕТИ</a:t>
            </a:r>
          </a:p>
        </p:txBody>
      </p:sp>
      <p:sp>
        <p:nvSpPr>
          <p:cNvPr id="314" name="Shape 314"/>
          <p:cNvSpPr>
            <a:spLocks noGrp="1"/>
          </p:cNvSpPr>
          <p:nvPr>
            <p:ph type="sldNum" sz="quarter" idx="2"/>
          </p:nvPr>
        </p:nvSpPr>
        <p:spPr>
          <a:xfrm>
            <a:off x="8251368" y="6404293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grpSp>
        <p:nvGrpSpPr>
          <p:cNvPr id="318" name="Group 318"/>
          <p:cNvGrpSpPr/>
          <p:nvPr/>
        </p:nvGrpSpPr>
        <p:grpSpPr>
          <a:xfrm>
            <a:off x="6099254" y="0"/>
            <a:ext cx="3044747" cy="2430015"/>
            <a:chOff x="358211" y="0"/>
            <a:chExt cx="3044745" cy="2430014"/>
          </a:xfrm>
        </p:grpSpPr>
        <p:pic>
          <p:nvPicPr>
            <p:cNvPr id="315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48598" r="13140"/>
            <a:stretch>
              <a:fillRect/>
            </a:stretch>
          </p:blipFill>
          <p:spPr>
            <a:xfrm>
              <a:off x="358211" y="0"/>
              <a:ext cx="3044746" cy="1285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50436"/>
            <a:stretch>
              <a:fillRect/>
            </a:stretch>
          </p:blipFill>
          <p:spPr>
            <a:xfrm>
              <a:off x="2189502" y="682672"/>
              <a:ext cx="1213456" cy="17473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7" name="image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33416" y="264610"/>
              <a:ext cx="1413742" cy="9343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9" name="Shape 319"/>
          <p:cNvSpPr/>
          <p:nvPr/>
        </p:nvSpPr>
        <p:spPr>
          <a:xfrm>
            <a:off x="628649" y="2513203"/>
            <a:ext cx="7666312" cy="4003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342899" indent="-342899" algn="just">
              <a:lnSpc>
                <a:spcPct val="150000"/>
              </a:lnSpc>
              <a:buClr>
                <a:srgbClr val="0EBACE"/>
              </a:buClr>
              <a:buSzPct val="20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Используйте </a:t>
            </a:r>
            <a:r>
              <a:rPr b="1"/>
              <a:t>антивирус</a:t>
            </a:r>
            <a:r>
              <a:t> и не забывайте его обновлять. Вирусы похищают логины и пароли. С их помощью мошенники могут получить доступ к электронной почте или странице в соцсети вашего ребёнка. </a:t>
            </a:r>
            <a:endParaRPr sz="1300"/>
          </a:p>
          <a:p>
            <a:pPr marL="342899" indent="-342899" algn="just">
              <a:lnSpc>
                <a:spcPct val="150000"/>
              </a:lnSpc>
              <a:buClr>
                <a:srgbClr val="0EBACE"/>
              </a:buClr>
              <a:buSzPct val="20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b="1"/>
              <a:t>Защитите смартфон</a:t>
            </a:r>
            <a:r>
              <a:t>. Антивирус нужен и в телефоне, ведь ребенок выходит в интернет не только с компьютера, но и с телефона. И пусть ребёнок не загружает в него приложения из непроверенных источников — только из официальных магазинов. </a:t>
            </a:r>
            <a:endParaRPr sz="1300"/>
          </a:p>
          <a:p>
            <a:pPr marL="342899" indent="-342899" algn="just">
              <a:lnSpc>
                <a:spcPct val="150000"/>
              </a:lnSpc>
              <a:buClr>
                <a:srgbClr val="0EBACE"/>
              </a:buClr>
              <a:buSzPct val="20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b="1"/>
              <a:t>Предупредите о платных услугах</a:t>
            </a:r>
            <a:r>
              <a:t>. Для доступа к контенту некоторые сайты просят отправить смс. Лучше этого не делать: такие сообщения обычно стоят дороже обычных смс. На мобильных сайтах достаточно нажать «Ок», и оформится платная услуга. Нужно читать всё внимательно, если возникнут подозрения — нажать «Отмена». </a:t>
            </a:r>
            <a:endParaRPr sz="1300"/>
          </a:p>
          <a:p>
            <a:pPr marL="342899" indent="-342899" algn="just">
              <a:lnSpc>
                <a:spcPct val="150000"/>
              </a:lnSpc>
              <a:buClr>
                <a:srgbClr val="0EBACE"/>
              </a:buClr>
              <a:buSzPct val="20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Настройте «</a:t>
            </a:r>
            <a:r>
              <a:rPr b="1"/>
              <a:t>Семейный доступ</a:t>
            </a:r>
            <a:r>
              <a:t>» в App Store и iTunes. Если в вашем доме есть техника Apple, подключите «Семейный доступ», чтобы платить за покупки</a:t>
            </a:r>
            <a:br/>
            <a:r>
              <a:t>с одной карты (привязанной к Apple ID того, кто настраивает доступ). Без разрешения ребенок не сможет ничего купить, а фильмы и приложения, оплаченные кем-то одним, будут доступны вам всем. 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image3.png"/>
          <p:cNvPicPr>
            <a:picLocks noChangeAspect="1"/>
          </p:cNvPicPr>
          <p:nvPr/>
        </p:nvPicPr>
        <p:blipFill>
          <a:blip r:embed="rId2">
            <a:extLst/>
          </a:blip>
          <a:srcRect t="1" b="828"/>
          <a:stretch>
            <a:fillRect/>
          </a:stretch>
        </p:blipFill>
        <p:spPr>
          <a:xfrm>
            <a:off x="628650" y="379095"/>
            <a:ext cx="1734785" cy="705376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Shape 322"/>
          <p:cNvSpPr>
            <a:spLocks noGrp="1"/>
          </p:cNvSpPr>
          <p:nvPr>
            <p:ph type="title"/>
          </p:nvPr>
        </p:nvSpPr>
        <p:spPr>
          <a:xfrm>
            <a:off x="628649" y="1565745"/>
            <a:ext cx="6951592" cy="667659"/>
          </a:xfrm>
          <a:prstGeom prst="rect">
            <a:avLst/>
          </a:prstGeom>
        </p:spPr>
        <p:txBody>
          <a:bodyPr/>
          <a:lstStyle>
            <a:lvl1pPr defTabSz="585215">
              <a:defRPr sz="2048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КАК ЗАЩИТИТЬ ДЕТЕЙ ОТ ФИНАНСОВЫХ УГРОЗ В СЕТИ</a:t>
            </a:r>
          </a:p>
        </p:txBody>
      </p:sp>
      <p:sp>
        <p:nvSpPr>
          <p:cNvPr id="323" name="Shape 323"/>
          <p:cNvSpPr>
            <a:spLocks noGrp="1"/>
          </p:cNvSpPr>
          <p:nvPr>
            <p:ph type="sldNum" sz="quarter" idx="2"/>
          </p:nvPr>
        </p:nvSpPr>
        <p:spPr>
          <a:xfrm>
            <a:off x="8251368" y="6404293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grpSp>
        <p:nvGrpSpPr>
          <p:cNvPr id="327" name="Group 327"/>
          <p:cNvGrpSpPr/>
          <p:nvPr/>
        </p:nvGrpSpPr>
        <p:grpSpPr>
          <a:xfrm>
            <a:off x="6099254" y="0"/>
            <a:ext cx="3044747" cy="2430015"/>
            <a:chOff x="358211" y="0"/>
            <a:chExt cx="3044745" cy="2430014"/>
          </a:xfrm>
        </p:grpSpPr>
        <p:pic>
          <p:nvPicPr>
            <p:cNvPr id="324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48598" r="13140"/>
            <a:stretch>
              <a:fillRect/>
            </a:stretch>
          </p:blipFill>
          <p:spPr>
            <a:xfrm>
              <a:off x="358211" y="0"/>
              <a:ext cx="3044746" cy="1285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5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50436"/>
            <a:stretch>
              <a:fillRect/>
            </a:stretch>
          </p:blipFill>
          <p:spPr>
            <a:xfrm>
              <a:off x="2189502" y="682672"/>
              <a:ext cx="1213456" cy="17473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6" name="image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33416" y="264610"/>
              <a:ext cx="1413742" cy="9343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8" name="Shape 328"/>
          <p:cNvSpPr/>
          <p:nvPr/>
        </p:nvSpPr>
        <p:spPr>
          <a:xfrm>
            <a:off x="344556" y="2709815"/>
            <a:ext cx="7950405" cy="240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342899" indent="-342899" algn="just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Расскажите о методах социальной инженерии. </a:t>
            </a:r>
            <a:r>
              <a:rPr b="1"/>
              <a:t>Мошенники</a:t>
            </a:r>
            <a:r>
              <a:t> звонят и представляются сотрудниками банка или сервиса, чтобы выманить пароли или код из смс. Настоящие сотрудники так не делают. Пусть ребёнок спросит имя человека, организацию и должность. Достоверность этого потом легко проверить.</a:t>
            </a:r>
          </a:p>
          <a:p>
            <a:pPr marL="171450" indent="-171450" algn="just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marL="342899" indent="-342899" algn="just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b="1"/>
              <a:t>Предупредите</a:t>
            </a:r>
            <a:r>
              <a:t> о взломах аккаунтов соцсетей и мессенджеров. Если в интернете даже хорошо знакомый человек просит перевести ему денег — пусть ребенок убедится, он ли это на самом деле. Можно задать проверочный вопрос. Например, если сейчас каникулы, можно спросить, что задали по математике. Если ребенок боксер — идёт ли завтра друг с ним на карате? Если они виделись с подругой на уроках — почему её не было в школе? 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image3.png"/>
          <p:cNvPicPr>
            <a:picLocks noChangeAspect="1"/>
          </p:cNvPicPr>
          <p:nvPr/>
        </p:nvPicPr>
        <p:blipFill>
          <a:blip r:embed="rId2">
            <a:extLst/>
          </a:blip>
          <a:srcRect t="1" b="828"/>
          <a:stretch>
            <a:fillRect/>
          </a:stretch>
        </p:blipFill>
        <p:spPr>
          <a:xfrm>
            <a:off x="628650" y="379095"/>
            <a:ext cx="1734785" cy="705376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Shape 331"/>
          <p:cNvSpPr>
            <a:spLocks noGrp="1"/>
          </p:cNvSpPr>
          <p:nvPr>
            <p:ph type="title"/>
          </p:nvPr>
        </p:nvSpPr>
        <p:spPr>
          <a:xfrm>
            <a:off x="628649" y="1565745"/>
            <a:ext cx="6951592" cy="667659"/>
          </a:xfrm>
          <a:prstGeom prst="rect">
            <a:avLst/>
          </a:prstGeom>
        </p:spPr>
        <p:txBody>
          <a:bodyPr/>
          <a:lstStyle>
            <a:lvl1pPr defTabSz="585215">
              <a:defRPr sz="2048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КАК ЗАЩИТИТЬ ДЕТЕЙ ОТ ФИНАНСОВЫХ УГРОЗ В СЕТИ</a:t>
            </a:r>
          </a:p>
        </p:txBody>
      </p:sp>
      <p:sp>
        <p:nvSpPr>
          <p:cNvPr id="332" name="Shape 332"/>
          <p:cNvSpPr>
            <a:spLocks noGrp="1"/>
          </p:cNvSpPr>
          <p:nvPr>
            <p:ph type="sldNum" sz="quarter" idx="2"/>
          </p:nvPr>
        </p:nvSpPr>
        <p:spPr>
          <a:xfrm>
            <a:off x="8251368" y="6404293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grpSp>
        <p:nvGrpSpPr>
          <p:cNvPr id="336" name="Group 336"/>
          <p:cNvGrpSpPr/>
          <p:nvPr/>
        </p:nvGrpSpPr>
        <p:grpSpPr>
          <a:xfrm>
            <a:off x="6099254" y="0"/>
            <a:ext cx="3044747" cy="2430015"/>
            <a:chOff x="358211" y="0"/>
            <a:chExt cx="3044745" cy="2430014"/>
          </a:xfrm>
        </p:grpSpPr>
        <p:pic>
          <p:nvPicPr>
            <p:cNvPr id="333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48598" r="13140"/>
            <a:stretch>
              <a:fillRect/>
            </a:stretch>
          </p:blipFill>
          <p:spPr>
            <a:xfrm>
              <a:off x="358211" y="0"/>
              <a:ext cx="3044746" cy="1285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4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50436"/>
            <a:stretch>
              <a:fillRect/>
            </a:stretch>
          </p:blipFill>
          <p:spPr>
            <a:xfrm>
              <a:off x="2189502" y="682672"/>
              <a:ext cx="1213456" cy="17473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5" name="image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33416" y="264610"/>
              <a:ext cx="1413742" cy="9343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7" name="Shape 337"/>
          <p:cNvSpPr/>
          <p:nvPr/>
        </p:nvSpPr>
        <p:spPr>
          <a:xfrm>
            <a:off x="742121" y="2513203"/>
            <a:ext cx="7552840" cy="240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171450" indent="-171450" algn="just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Предупредите о </a:t>
            </a:r>
            <a:r>
              <a:rPr b="1"/>
              <a:t>работодателях-мошенниках</a:t>
            </a:r>
            <a:r>
              <a:t>. Подростки часто стремятся заработать, а злоумышленники этим пользуются. Так, «работодатели» обещают доход тем, у кого нет опыта и знаний. Правда, они просят оплатить подготовку резюме или пересылку тестового задания. Это вымогательство. Настоящему работодателю не нужно платить.</a:t>
            </a:r>
          </a:p>
          <a:p>
            <a:pPr marL="171450" indent="-171450" algn="just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marL="171450" indent="-171450" algn="just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b="1"/>
              <a:t>Платите с карты осторожнее</a:t>
            </a:r>
            <a:r>
              <a:t>. Ребенку не стоит покупать контент — игры, приложения — с помощью основной банковской карты. Гораздо безопаснее пользоваться виртуальной картой с лимитом трат. Если вы сами часто оплачиваете онлайн-покупки — тоже используйте виртуальную или запасную карту, а не зарплатную. 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image3.png"/>
          <p:cNvPicPr>
            <a:picLocks noChangeAspect="1"/>
          </p:cNvPicPr>
          <p:nvPr/>
        </p:nvPicPr>
        <p:blipFill>
          <a:blip r:embed="rId2">
            <a:extLst/>
          </a:blip>
          <a:srcRect t="1" b="828"/>
          <a:stretch>
            <a:fillRect/>
          </a:stretch>
        </p:blipFill>
        <p:spPr>
          <a:xfrm>
            <a:off x="628650" y="379095"/>
            <a:ext cx="1734785" cy="705376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Shape 340"/>
          <p:cNvSpPr>
            <a:spLocks noGrp="1"/>
          </p:cNvSpPr>
          <p:nvPr>
            <p:ph type="title"/>
          </p:nvPr>
        </p:nvSpPr>
        <p:spPr>
          <a:xfrm>
            <a:off x="628649" y="1565745"/>
            <a:ext cx="6951592" cy="667659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СПАСИБО ЗА ВНИМАНИЕ!</a:t>
            </a:r>
          </a:p>
        </p:txBody>
      </p:sp>
      <p:sp>
        <p:nvSpPr>
          <p:cNvPr id="341" name="Shape 341"/>
          <p:cNvSpPr>
            <a:spLocks noGrp="1"/>
          </p:cNvSpPr>
          <p:nvPr>
            <p:ph type="sldNum" sz="quarter" idx="2"/>
          </p:nvPr>
        </p:nvSpPr>
        <p:spPr>
          <a:xfrm>
            <a:off x="8251368" y="6404293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grpSp>
        <p:nvGrpSpPr>
          <p:cNvPr id="345" name="Group 345"/>
          <p:cNvGrpSpPr/>
          <p:nvPr/>
        </p:nvGrpSpPr>
        <p:grpSpPr>
          <a:xfrm>
            <a:off x="6099254" y="0"/>
            <a:ext cx="3044747" cy="2430015"/>
            <a:chOff x="358211" y="0"/>
            <a:chExt cx="3044745" cy="2430014"/>
          </a:xfrm>
        </p:grpSpPr>
        <p:pic>
          <p:nvPicPr>
            <p:cNvPr id="342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48598" r="13140"/>
            <a:stretch>
              <a:fillRect/>
            </a:stretch>
          </p:blipFill>
          <p:spPr>
            <a:xfrm>
              <a:off x="358211" y="0"/>
              <a:ext cx="3044746" cy="1285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3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50436"/>
            <a:stretch>
              <a:fillRect/>
            </a:stretch>
          </p:blipFill>
          <p:spPr>
            <a:xfrm>
              <a:off x="2189502" y="682672"/>
              <a:ext cx="1213456" cy="17473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4" name="image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33416" y="264610"/>
              <a:ext cx="1413742" cy="9343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46" name="image17.jpeg" descr="http://ecotonkosti.ru/wp-content/uploads/2014/04/Kniga-Deti-i-dengi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450746">
            <a:off x="2979092" y="2564959"/>
            <a:ext cx="2656466" cy="3766277"/>
          </a:xfrm>
          <a:prstGeom prst="rect">
            <a:avLst/>
          </a:prstGeom>
          <a:ln>
            <a:solidFill>
              <a:srgbClr val="BFBFBF"/>
            </a:solidFill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4"/>
          <p:cNvSpPr>
            <a:spLocks noGrp="1"/>
          </p:cNvSpPr>
          <p:nvPr>
            <p:ph type="title"/>
          </p:nvPr>
        </p:nvSpPr>
        <p:spPr>
          <a:xfrm>
            <a:off x="715208" y="3904177"/>
            <a:ext cx="8130880" cy="100575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cap="none" dirty="0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rPr>
              <a:t>СПАСИБО ЗА ВНИМАНИЕ!</a:t>
            </a:r>
            <a:br>
              <a:rPr lang="ru-RU" sz="4400" cap="none" dirty="0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ru-RU" sz="2700" dirty="0">
                <a:solidFill>
                  <a:srgbClr val="5AB8CB"/>
                </a:solidFill>
                <a:latin typeface="+mn-lt"/>
              </a:rPr>
              <a:t>ДО СВИДАНИЯ!</a:t>
            </a:r>
            <a:br>
              <a:rPr lang="ru-RU" sz="2800" dirty="0">
                <a:solidFill>
                  <a:srgbClr val="5AB8CB"/>
                </a:solidFill>
                <a:latin typeface="+mn-lt"/>
              </a:rPr>
            </a:br>
            <a:endParaRPr lang="ru-RU" sz="2700" cap="none" dirty="0">
              <a:solidFill>
                <a:srgbClr val="5AB8CB"/>
              </a:solidFill>
              <a:latin typeface="+mn-lt"/>
              <a:ea typeface="Tahoma"/>
              <a:cs typeface="Tahoma"/>
              <a:sym typeface="Calibri"/>
            </a:endParaRPr>
          </a:p>
        </p:txBody>
      </p:sp>
      <p:pic>
        <p:nvPicPr>
          <p:cNvPr id="3" name="image2.png">
            <a:extLst>
              <a:ext uri="{FF2B5EF4-FFF2-40B4-BE49-F238E27FC236}">
                <a16:creationId xmlns:a16="http://schemas.microsoft.com/office/drawing/2014/main" id="{925A40B1-116C-460A-9691-0B739BC21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52843" y="1331929"/>
            <a:ext cx="4826135" cy="25722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66480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roup 130"/>
          <p:cNvGrpSpPr/>
          <p:nvPr/>
        </p:nvGrpSpPr>
        <p:grpSpPr>
          <a:xfrm>
            <a:off x="6099253" y="-1"/>
            <a:ext cx="3044751" cy="2430018"/>
            <a:chOff x="0" y="0"/>
            <a:chExt cx="3044749" cy="2430016"/>
          </a:xfrm>
        </p:grpSpPr>
        <p:pic>
          <p:nvPicPr>
            <p:cNvPr id="127" name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48598" r="13139"/>
            <a:stretch>
              <a:fillRect/>
            </a:stretch>
          </p:blipFill>
          <p:spPr>
            <a:xfrm>
              <a:off x="-1" y="-1"/>
              <a:ext cx="3044750" cy="12859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" name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436"/>
            <a:stretch>
              <a:fillRect/>
            </a:stretch>
          </p:blipFill>
          <p:spPr>
            <a:xfrm>
              <a:off x="1831292" y="682672"/>
              <a:ext cx="1213457" cy="17473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" name="image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947" b="1252"/>
            <a:stretch>
              <a:fillRect/>
            </a:stretch>
          </p:blipFill>
          <p:spPr>
            <a:xfrm>
              <a:off x="1273483" y="264610"/>
              <a:ext cx="1417188" cy="9343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1" name="image3.png"/>
          <p:cNvPicPr>
            <a:picLocks noChangeAspect="1"/>
          </p:cNvPicPr>
          <p:nvPr/>
        </p:nvPicPr>
        <p:blipFill>
          <a:blip r:embed="rId4">
            <a:extLst/>
          </a:blip>
          <a:srcRect t="1" b="828"/>
          <a:stretch>
            <a:fillRect/>
          </a:stretch>
        </p:blipFill>
        <p:spPr>
          <a:xfrm>
            <a:off x="628650" y="379094"/>
            <a:ext cx="1734786" cy="705377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Shape 132"/>
          <p:cNvSpPr/>
          <p:nvPr/>
        </p:nvSpPr>
        <p:spPr>
          <a:xfrm>
            <a:off x="628650" y="5824887"/>
            <a:ext cx="3242312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>
                <a:solidFill>
                  <a:srgbClr val="808080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Фото / логотип компании/ ...</a:t>
            </a:r>
          </a:p>
        </p:txBody>
      </p:sp>
      <p:sp>
        <p:nvSpPr>
          <p:cNvPr id="133" name="Shape 133"/>
          <p:cNvSpPr/>
          <p:nvPr/>
        </p:nvSpPr>
        <p:spPr>
          <a:xfrm>
            <a:off x="4058286" y="2463718"/>
            <a:ext cx="3790314" cy="18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just">
              <a:lnSpc>
                <a:spcPct val="150000"/>
              </a:lnSpc>
              <a:defRPr sz="1200" b="1">
                <a:solidFill>
                  <a:srgbClr val="54B6C9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Самопрезентация*</a:t>
            </a:r>
          </a:p>
          <a:p>
            <a:pPr algn="just">
              <a:lnSpc>
                <a:spcPct val="150000"/>
              </a:lnSpc>
              <a:defRPr sz="12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Компания, которую представляет, несколько слов о компании</a:t>
            </a:r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Опыт в качестве эксперта в финансовой сфере</a:t>
            </a:r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Достижения</a:t>
            </a:r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и прочее…</a:t>
            </a:r>
          </a:p>
        </p:txBody>
      </p:sp>
      <p:sp>
        <p:nvSpPr>
          <p:cNvPr id="134" name="Shape 134"/>
          <p:cNvSpPr>
            <a:spLocks noGrp="1"/>
          </p:cNvSpPr>
          <p:nvPr>
            <p:ph type="title"/>
          </p:nvPr>
        </p:nvSpPr>
        <p:spPr>
          <a:xfrm>
            <a:off x="4058286" y="1572765"/>
            <a:ext cx="3790314" cy="857252"/>
          </a:xfrm>
          <a:prstGeom prst="rect">
            <a:avLst/>
          </a:prstGeom>
        </p:spPr>
        <p:txBody>
          <a:bodyPr/>
          <a:lstStyle/>
          <a:p>
            <a: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ФИО СПИКЕРА</a:t>
            </a:r>
          </a:p>
        </p:txBody>
      </p:sp>
      <p:sp>
        <p:nvSpPr>
          <p:cNvPr id="135" name="Shape 135"/>
          <p:cNvSpPr/>
          <p:nvPr/>
        </p:nvSpPr>
        <p:spPr>
          <a:xfrm>
            <a:off x="4106543" y="5450058"/>
            <a:ext cx="2341882" cy="2"/>
          </a:xfrm>
          <a:prstGeom prst="line">
            <a:avLst/>
          </a:prstGeom>
          <a:ln w="12700">
            <a:solidFill>
              <a:srgbClr val="0EBACE"/>
            </a:solidFill>
            <a:miter/>
            <a:headEnd type="oval"/>
            <a:tailEnd type="oval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sldNum" sz="quarter" idx="2"/>
          </p:nvPr>
        </p:nvSpPr>
        <p:spPr>
          <a:xfrm>
            <a:off x="8331288" y="6404294"/>
            <a:ext cx="18406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grpSp>
        <p:nvGrpSpPr>
          <p:cNvPr id="140" name="Group 140"/>
          <p:cNvGrpSpPr/>
          <p:nvPr/>
        </p:nvGrpSpPr>
        <p:grpSpPr>
          <a:xfrm>
            <a:off x="6099254" y="0"/>
            <a:ext cx="3044747" cy="2430015"/>
            <a:chOff x="358211" y="0"/>
            <a:chExt cx="3044745" cy="2430014"/>
          </a:xfrm>
        </p:grpSpPr>
        <p:pic>
          <p:nvPicPr>
            <p:cNvPr id="137" name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48598" r="13139"/>
            <a:stretch>
              <a:fillRect/>
            </a:stretch>
          </p:blipFill>
          <p:spPr>
            <a:xfrm>
              <a:off x="358211" y="0"/>
              <a:ext cx="3044747" cy="1285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436"/>
            <a:stretch>
              <a:fillRect/>
            </a:stretch>
          </p:blipFill>
          <p:spPr>
            <a:xfrm>
              <a:off x="2189502" y="682672"/>
              <a:ext cx="1213456" cy="17473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" name="image2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633415" y="264610"/>
              <a:ext cx="1413743" cy="9343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41" name="Снимок экрана 2017-08-28 в 22.35.0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25598" y="2017116"/>
            <a:ext cx="2382016" cy="3296046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hape 142"/>
          <p:cNvSpPr/>
          <p:nvPr/>
        </p:nvSpPr>
        <p:spPr>
          <a:xfrm>
            <a:off x="4053243" y="5558187"/>
            <a:ext cx="3044750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Информация о спикере заполняется самим спикером в рамках подготовки к выступлению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3.png"/>
          <p:cNvPicPr>
            <a:picLocks noChangeAspect="1"/>
          </p:cNvPicPr>
          <p:nvPr/>
        </p:nvPicPr>
        <p:blipFill>
          <a:blip r:embed="rId2">
            <a:extLst/>
          </a:blip>
          <a:srcRect t="1" b="828"/>
          <a:stretch>
            <a:fillRect/>
          </a:stretch>
        </p:blipFill>
        <p:spPr>
          <a:xfrm>
            <a:off x="628650" y="379095"/>
            <a:ext cx="1734785" cy="705376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xfrm>
            <a:off x="628649" y="1565745"/>
            <a:ext cx="6039189" cy="667659"/>
          </a:xfrm>
          <a:prstGeom prst="rect">
            <a:avLst/>
          </a:prstGeom>
        </p:spPr>
        <p:txBody>
          <a:bodyPr/>
          <a:lstStyle>
            <a:lvl1pPr defTabSz="649223">
              <a:defRPr sz="2272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ЗА БЛИЖАЙШИЕ 1,5 ЧАСА ВЫ УЗНАЕТЕ </a:t>
            </a:r>
          </a:p>
        </p:txBody>
      </p:sp>
      <p:sp>
        <p:nvSpPr>
          <p:cNvPr id="146" name="Shape 146"/>
          <p:cNvSpPr>
            <a:spLocks noGrp="1"/>
          </p:cNvSpPr>
          <p:nvPr>
            <p:ph type="sldNum" sz="quarter" idx="2"/>
          </p:nvPr>
        </p:nvSpPr>
        <p:spPr>
          <a:xfrm>
            <a:off x="8331289" y="6404293"/>
            <a:ext cx="184061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grpSp>
        <p:nvGrpSpPr>
          <p:cNvPr id="150" name="Group 150"/>
          <p:cNvGrpSpPr/>
          <p:nvPr/>
        </p:nvGrpSpPr>
        <p:grpSpPr>
          <a:xfrm>
            <a:off x="6099254" y="0"/>
            <a:ext cx="3044747" cy="2430015"/>
            <a:chOff x="358211" y="0"/>
            <a:chExt cx="3044745" cy="2430014"/>
          </a:xfrm>
        </p:grpSpPr>
        <p:pic>
          <p:nvPicPr>
            <p:cNvPr id="147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48598" r="13140"/>
            <a:stretch>
              <a:fillRect/>
            </a:stretch>
          </p:blipFill>
          <p:spPr>
            <a:xfrm>
              <a:off x="358211" y="0"/>
              <a:ext cx="3044746" cy="1285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8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50436"/>
            <a:stretch>
              <a:fillRect/>
            </a:stretch>
          </p:blipFill>
          <p:spPr>
            <a:xfrm>
              <a:off x="2189502" y="682672"/>
              <a:ext cx="1213456" cy="17473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9" name="image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33416" y="264610"/>
              <a:ext cx="1413742" cy="9343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51" name="image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36439" y="2915477"/>
            <a:ext cx="2004381" cy="2004381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/>
          <p:nvPr/>
        </p:nvSpPr>
        <p:spPr>
          <a:xfrm>
            <a:off x="628649" y="2915477"/>
            <a:ext cx="5295074" cy="181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Clr>
                <a:srgbClr val="0EBACE"/>
              </a:buClr>
              <a:buSzPct val="100000"/>
              <a:buFont typeface="Tahoma"/>
              <a:buChar char="•"/>
              <a:defRPr sz="14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Как родитель может повлиять на финансовую грамотность своих детей</a:t>
            </a:r>
          </a:p>
          <a:p>
            <a:pPr marL="285750" indent="-285750">
              <a:buClr>
                <a:srgbClr val="0EBACE"/>
              </a:buClr>
              <a:buSzPct val="100000"/>
              <a:buFont typeface="Tahoma"/>
              <a:buChar char="•"/>
              <a:defRPr sz="14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marL="285750" indent="-285750">
              <a:buClr>
                <a:srgbClr val="0EBACE"/>
              </a:buClr>
              <a:buSzPct val="100000"/>
              <a:buFont typeface="Tahoma"/>
              <a:buChar char="•"/>
              <a:defRPr sz="14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Как выглядит использование инструментов финансовой грамотности у детей</a:t>
            </a:r>
          </a:p>
          <a:p>
            <a:pPr marL="285750" indent="-285750">
              <a:buClr>
                <a:srgbClr val="0EBACE"/>
              </a:buClr>
              <a:buSzPct val="100000"/>
              <a:buFont typeface="Tahoma"/>
              <a:buChar char="•"/>
              <a:defRPr sz="14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marL="285750" indent="-285750">
              <a:buClr>
                <a:srgbClr val="0EBACE"/>
              </a:buClr>
              <a:buSzPct val="100000"/>
              <a:buFont typeface="Tahoma"/>
              <a:buChar char="•"/>
              <a:defRPr sz="14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Что и как рассказывать детям про обращение с деньгами в зависимости от возраста детей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3.png"/>
          <p:cNvPicPr>
            <a:picLocks noChangeAspect="1"/>
          </p:cNvPicPr>
          <p:nvPr/>
        </p:nvPicPr>
        <p:blipFill>
          <a:blip r:embed="rId2">
            <a:extLst/>
          </a:blip>
          <a:srcRect t="1" b="828"/>
          <a:stretch>
            <a:fillRect/>
          </a:stretch>
        </p:blipFill>
        <p:spPr>
          <a:xfrm>
            <a:off x="628650" y="379095"/>
            <a:ext cx="1734785" cy="705376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xfrm>
            <a:off x="628649" y="1565745"/>
            <a:ext cx="6039189" cy="667659"/>
          </a:xfrm>
          <a:prstGeom prst="rect">
            <a:avLst/>
          </a:prstGeom>
        </p:spPr>
        <p:txBody>
          <a:bodyPr/>
          <a:lstStyle>
            <a:lvl1pPr defTabSz="768095">
              <a:defRPr sz="2688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ЧЕМУ ВАЖНО НАУЧИТЬ РЕБЕНКА</a:t>
            </a:r>
          </a:p>
        </p:txBody>
      </p:sp>
      <p:sp>
        <p:nvSpPr>
          <p:cNvPr id="156" name="Shape 156"/>
          <p:cNvSpPr>
            <a:spLocks noGrp="1"/>
          </p:cNvSpPr>
          <p:nvPr>
            <p:ph type="sldNum" sz="quarter" idx="2"/>
          </p:nvPr>
        </p:nvSpPr>
        <p:spPr>
          <a:xfrm>
            <a:off x="8331289" y="6404293"/>
            <a:ext cx="184061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grpSp>
        <p:nvGrpSpPr>
          <p:cNvPr id="160" name="Group 160"/>
          <p:cNvGrpSpPr/>
          <p:nvPr/>
        </p:nvGrpSpPr>
        <p:grpSpPr>
          <a:xfrm>
            <a:off x="6099254" y="0"/>
            <a:ext cx="3044747" cy="2430015"/>
            <a:chOff x="358211" y="0"/>
            <a:chExt cx="3044745" cy="2430014"/>
          </a:xfrm>
        </p:grpSpPr>
        <p:pic>
          <p:nvPicPr>
            <p:cNvPr id="157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48598" r="13140"/>
            <a:stretch>
              <a:fillRect/>
            </a:stretch>
          </p:blipFill>
          <p:spPr>
            <a:xfrm>
              <a:off x="358211" y="0"/>
              <a:ext cx="3044746" cy="1285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50436"/>
            <a:stretch>
              <a:fillRect/>
            </a:stretch>
          </p:blipFill>
          <p:spPr>
            <a:xfrm>
              <a:off x="2189502" y="682672"/>
              <a:ext cx="1213456" cy="17473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image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33416" y="264610"/>
              <a:ext cx="1413742" cy="9343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1" name="image6.jpeg" descr="http://ecotonkosti.ru/wp-content/uploads/2013/09/Davat-ili-ne-davat-karmanny-e-den-gi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7170" y="2377112"/>
            <a:ext cx="2617628" cy="3501803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hape 162"/>
          <p:cNvSpPr/>
          <p:nvPr/>
        </p:nvSpPr>
        <p:spPr>
          <a:xfrm>
            <a:off x="3856382" y="3112685"/>
            <a:ext cx="4074163" cy="225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Clr>
                <a:srgbClr val="0EBACE"/>
              </a:buClr>
              <a:buSzPct val="150000"/>
              <a:buFont typeface="Arial"/>
              <a:buChar char="•"/>
              <a:defRPr sz="14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планировать будущее</a:t>
            </a:r>
          </a:p>
          <a:p>
            <a:pPr marL="285750" indent="-285750">
              <a:buClr>
                <a:srgbClr val="0EBACE"/>
              </a:buClr>
              <a:buSzPct val="150000"/>
              <a:buFont typeface="Arial"/>
              <a:buChar char="•"/>
              <a:defRPr sz="14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marL="285750" indent="-285750">
              <a:buClr>
                <a:srgbClr val="0EBACE"/>
              </a:buClr>
              <a:buSzPct val="150000"/>
              <a:buFont typeface="Arial"/>
              <a:buChar char="•"/>
              <a:defRPr sz="14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marL="285750" indent="-285750">
              <a:buClr>
                <a:srgbClr val="0EBACE"/>
              </a:buClr>
              <a:buSzPct val="150000"/>
              <a:buFont typeface="Arial"/>
              <a:buChar char="•"/>
              <a:defRPr sz="14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управлять желаниями</a:t>
            </a:r>
          </a:p>
          <a:p>
            <a:pPr marL="285750" indent="-285750">
              <a:buClr>
                <a:srgbClr val="0EBACE"/>
              </a:buClr>
              <a:buSzPct val="150000"/>
              <a:buFont typeface="Arial"/>
              <a:buChar char="•"/>
              <a:defRPr sz="14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marL="285750" indent="-285750">
              <a:buClr>
                <a:srgbClr val="0EBACE"/>
              </a:buClr>
              <a:buSzPct val="150000"/>
              <a:buFont typeface="Arial"/>
              <a:buChar char="•"/>
              <a:defRPr sz="14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marL="285750" indent="-285750">
              <a:buClr>
                <a:srgbClr val="0EBACE"/>
              </a:buClr>
              <a:buSzPct val="150000"/>
              <a:buFont typeface="Arial"/>
              <a:buChar char="•"/>
              <a:defRPr sz="14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зарабатывать и накапливать ресурсы</a:t>
            </a:r>
          </a:p>
          <a:p>
            <a:pPr marL="285750" indent="-285750">
              <a:buClr>
                <a:srgbClr val="0EBACE"/>
              </a:buClr>
              <a:buSzPct val="150000"/>
              <a:buFont typeface="Arial"/>
              <a:buChar char="•"/>
              <a:defRPr sz="14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marL="285750" indent="-285750">
              <a:buClr>
                <a:srgbClr val="0EBACE"/>
              </a:buClr>
              <a:buSzPct val="150000"/>
              <a:buFont typeface="Arial"/>
              <a:buChar char="•"/>
              <a:defRPr sz="14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marL="285750" indent="-285750">
              <a:buClr>
                <a:srgbClr val="0EBACE"/>
              </a:buClr>
              <a:buSzPct val="150000"/>
              <a:buFont typeface="Arial"/>
              <a:buChar char="•"/>
              <a:defRPr sz="14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 делиться благом с другими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age3.png"/>
          <p:cNvPicPr>
            <a:picLocks noChangeAspect="1"/>
          </p:cNvPicPr>
          <p:nvPr/>
        </p:nvPicPr>
        <p:blipFill>
          <a:blip r:embed="rId2">
            <a:extLst/>
          </a:blip>
          <a:srcRect t="1" b="828"/>
          <a:stretch>
            <a:fillRect/>
          </a:stretch>
        </p:blipFill>
        <p:spPr>
          <a:xfrm>
            <a:off x="628650" y="379095"/>
            <a:ext cx="1734785" cy="705376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Shape 165"/>
          <p:cNvSpPr>
            <a:spLocks noGrp="1"/>
          </p:cNvSpPr>
          <p:nvPr>
            <p:ph type="title"/>
          </p:nvPr>
        </p:nvSpPr>
        <p:spPr>
          <a:xfrm>
            <a:off x="628649" y="1565745"/>
            <a:ext cx="6039189" cy="667659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ВОЗРАСТ РЕБЕНКА</a:t>
            </a:r>
          </a:p>
        </p:txBody>
      </p:sp>
      <p:sp>
        <p:nvSpPr>
          <p:cNvPr id="166" name="Shape 166"/>
          <p:cNvSpPr>
            <a:spLocks noGrp="1"/>
          </p:cNvSpPr>
          <p:nvPr>
            <p:ph type="sldNum" sz="quarter" idx="2"/>
          </p:nvPr>
        </p:nvSpPr>
        <p:spPr>
          <a:xfrm>
            <a:off x="8331289" y="6404293"/>
            <a:ext cx="184061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grpSp>
        <p:nvGrpSpPr>
          <p:cNvPr id="170" name="Group 170"/>
          <p:cNvGrpSpPr/>
          <p:nvPr/>
        </p:nvGrpSpPr>
        <p:grpSpPr>
          <a:xfrm>
            <a:off x="6099254" y="0"/>
            <a:ext cx="3044747" cy="2430015"/>
            <a:chOff x="358211" y="0"/>
            <a:chExt cx="3044745" cy="2430014"/>
          </a:xfrm>
        </p:grpSpPr>
        <p:pic>
          <p:nvPicPr>
            <p:cNvPr id="167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48598" r="13140"/>
            <a:stretch>
              <a:fillRect/>
            </a:stretch>
          </p:blipFill>
          <p:spPr>
            <a:xfrm>
              <a:off x="358211" y="0"/>
              <a:ext cx="3044746" cy="1285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8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50436"/>
            <a:stretch>
              <a:fillRect/>
            </a:stretch>
          </p:blipFill>
          <p:spPr>
            <a:xfrm>
              <a:off x="2189502" y="682672"/>
              <a:ext cx="1213456" cy="17473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" name="image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33416" y="264610"/>
              <a:ext cx="1413742" cy="9343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1" name="image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8383" y="2233402"/>
            <a:ext cx="7276695" cy="44880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3.png"/>
          <p:cNvPicPr>
            <a:picLocks noChangeAspect="1"/>
          </p:cNvPicPr>
          <p:nvPr/>
        </p:nvPicPr>
        <p:blipFill>
          <a:blip r:embed="rId2">
            <a:extLst/>
          </a:blip>
          <a:srcRect t="1" b="828"/>
          <a:stretch>
            <a:fillRect/>
          </a:stretch>
        </p:blipFill>
        <p:spPr>
          <a:xfrm>
            <a:off x="628650" y="379095"/>
            <a:ext cx="1734785" cy="705376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hape 174"/>
          <p:cNvSpPr>
            <a:spLocks noGrp="1"/>
          </p:cNvSpPr>
          <p:nvPr>
            <p:ph type="title"/>
          </p:nvPr>
        </p:nvSpPr>
        <p:spPr>
          <a:xfrm>
            <a:off x="628649" y="1565745"/>
            <a:ext cx="4390392" cy="667659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5-6 ЛЕТ</a:t>
            </a:r>
          </a:p>
        </p:txBody>
      </p:sp>
      <p:sp>
        <p:nvSpPr>
          <p:cNvPr id="175" name="Shape 175"/>
          <p:cNvSpPr>
            <a:spLocks noGrp="1"/>
          </p:cNvSpPr>
          <p:nvPr>
            <p:ph type="sldNum" sz="quarter" idx="2"/>
          </p:nvPr>
        </p:nvSpPr>
        <p:spPr>
          <a:xfrm>
            <a:off x="8331289" y="6404293"/>
            <a:ext cx="184061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grpSp>
        <p:nvGrpSpPr>
          <p:cNvPr id="179" name="Group 179"/>
          <p:cNvGrpSpPr/>
          <p:nvPr/>
        </p:nvGrpSpPr>
        <p:grpSpPr>
          <a:xfrm>
            <a:off x="6099254" y="0"/>
            <a:ext cx="3044747" cy="2430015"/>
            <a:chOff x="358211" y="0"/>
            <a:chExt cx="3044745" cy="2430014"/>
          </a:xfrm>
        </p:grpSpPr>
        <p:pic>
          <p:nvPicPr>
            <p:cNvPr id="176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48598" r="13140"/>
            <a:stretch>
              <a:fillRect/>
            </a:stretch>
          </p:blipFill>
          <p:spPr>
            <a:xfrm>
              <a:off x="358211" y="0"/>
              <a:ext cx="3044746" cy="1285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50436"/>
            <a:stretch>
              <a:fillRect/>
            </a:stretch>
          </p:blipFill>
          <p:spPr>
            <a:xfrm>
              <a:off x="2189502" y="682672"/>
              <a:ext cx="1213456" cy="17473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image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33416" y="264610"/>
              <a:ext cx="1413742" cy="9343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0" name="Shape 180"/>
          <p:cNvSpPr/>
          <p:nvPr/>
        </p:nvSpPr>
        <p:spPr>
          <a:xfrm>
            <a:off x="4015409" y="2597425"/>
            <a:ext cx="4005998" cy="3202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50000"/>
              </a:lnSpc>
              <a:defRPr sz="1200" b="1">
                <a:solidFill>
                  <a:srgbClr val="55B8CB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Ребенок может:</a:t>
            </a:r>
          </a:p>
          <a:p>
            <a:pPr marL="342900" indent="-342900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Понять природу денег, их назначение и источник их появления</a:t>
            </a:r>
          </a:p>
          <a:p>
            <a:pPr marL="342900" indent="-342900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marL="342900" indent="-342900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Различать номинал денежных знаков, находить признаки настоящих</a:t>
            </a:r>
          </a:p>
          <a:p>
            <a:pPr marL="342900" indent="-342900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marL="342900" indent="-342900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Осуществлять простой счет денег</a:t>
            </a:r>
          </a:p>
          <a:p>
            <a:pPr marL="342900" indent="-342900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  <a:p>
            <a:pPr marL="342900" indent="-342900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Понять суть процесса накопления на минимальном сроке и на визуально понятных примерах</a:t>
            </a:r>
          </a:p>
        </p:txBody>
      </p:sp>
      <p:pic>
        <p:nvPicPr>
          <p:cNvPr id="181" name="image8.jpeg" descr="http://razvodvot.ru/wp-content/uploads/2015/03/lgoty104-640x560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8650" y="2714677"/>
            <a:ext cx="3048001" cy="2667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age9.jpeg" descr="http://thumbs.dreamstime.com/t/%D0%BD%D0%B0%D0%BA%D1%80%D0%B5%D0%BD%D0%B8%D1%82%D0%B5-piggy-%D0%BF%D1%80%D0%BE%D0%B7%D1%80%D0%B0%D1%87%D0%BD%D0%BE%D0%B5-12192289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52600" y="5234330"/>
            <a:ext cx="2286002" cy="1524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3.png"/>
          <p:cNvPicPr>
            <a:picLocks noChangeAspect="1"/>
          </p:cNvPicPr>
          <p:nvPr/>
        </p:nvPicPr>
        <p:blipFill>
          <a:blip r:embed="rId2">
            <a:extLst/>
          </a:blip>
          <a:srcRect t="1" b="828"/>
          <a:stretch>
            <a:fillRect/>
          </a:stretch>
        </p:blipFill>
        <p:spPr>
          <a:xfrm>
            <a:off x="628650" y="379095"/>
            <a:ext cx="1734785" cy="705376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hape 185"/>
          <p:cNvSpPr>
            <a:spLocks noGrp="1"/>
          </p:cNvSpPr>
          <p:nvPr>
            <p:ph type="title"/>
          </p:nvPr>
        </p:nvSpPr>
        <p:spPr>
          <a:xfrm>
            <a:off x="594690" y="1285943"/>
            <a:ext cx="4390392" cy="720279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7-9 ЛЕТ</a:t>
            </a:r>
          </a:p>
        </p:txBody>
      </p:sp>
      <p:sp>
        <p:nvSpPr>
          <p:cNvPr id="186" name="Shape 186"/>
          <p:cNvSpPr>
            <a:spLocks noGrp="1"/>
          </p:cNvSpPr>
          <p:nvPr>
            <p:ph type="sldNum" sz="quarter" idx="2"/>
          </p:nvPr>
        </p:nvSpPr>
        <p:spPr>
          <a:xfrm>
            <a:off x="8331289" y="6404293"/>
            <a:ext cx="184061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grpSp>
        <p:nvGrpSpPr>
          <p:cNvPr id="190" name="Group 190"/>
          <p:cNvGrpSpPr/>
          <p:nvPr/>
        </p:nvGrpSpPr>
        <p:grpSpPr>
          <a:xfrm>
            <a:off x="6099254" y="0"/>
            <a:ext cx="3044747" cy="2430015"/>
            <a:chOff x="358211" y="0"/>
            <a:chExt cx="3044745" cy="2430014"/>
          </a:xfrm>
        </p:grpSpPr>
        <p:pic>
          <p:nvPicPr>
            <p:cNvPr id="187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48598" r="13140"/>
            <a:stretch>
              <a:fillRect/>
            </a:stretch>
          </p:blipFill>
          <p:spPr>
            <a:xfrm>
              <a:off x="358211" y="0"/>
              <a:ext cx="3044746" cy="1285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8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50436"/>
            <a:stretch>
              <a:fillRect/>
            </a:stretch>
          </p:blipFill>
          <p:spPr>
            <a:xfrm>
              <a:off x="2189502" y="682672"/>
              <a:ext cx="1213456" cy="17473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9" name="image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33416" y="264610"/>
              <a:ext cx="1413742" cy="9343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1" name="image10.jpeg" descr="http://gorod.tomsk.ru/posts-files/85/68/i/2(0)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2007" y="2944422"/>
            <a:ext cx="3312369" cy="2263139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192" name="Shape 192"/>
          <p:cNvSpPr/>
          <p:nvPr/>
        </p:nvSpPr>
        <p:spPr>
          <a:xfrm>
            <a:off x="3707296" y="2207821"/>
            <a:ext cx="4390391" cy="373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50000"/>
              </a:lnSpc>
              <a:defRPr sz="1200" b="1">
                <a:solidFill>
                  <a:srgbClr val="55B8CB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Ребенок способен:</a:t>
            </a:r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Самостоятельно принимать решение о том, как потратить карманные деньги, и обосновать это решение</a:t>
            </a:r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Сравнивать цены перед покупкой и умеет экономить</a:t>
            </a:r>
          </a:p>
          <a:p>
            <a:pPr marL="285750" indent="-285750" algn="just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Распознавать рекламные манипуляции и умеет противостоять им</a:t>
            </a:r>
          </a:p>
          <a:p>
            <a:pPr marL="342900" indent="-342900" algn="just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Запомнить и применить основные правила финансовой безопасности при использовании карты, телефона, при осуществлении платежных операций в компьютерных играх</a:t>
            </a:r>
          </a:p>
          <a:p>
            <a:pPr marL="342900" indent="-342900" algn="just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Совершать накопления в среднесрочном периоде от 1 до 3 месяцев</a:t>
            </a:r>
          </a:p>
          <a:p>
            <a:pPr marL="342900" indent="-342900" algn="just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Понять важность благотворительности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age3.png"/>
          <p:cNvPicPr>
            <a:picLocks noChangeAspect="1"/>
          </p:cNvPicPr>
          <p:nvPr/>
        </p:nvPicPr>
        <p:blipFill>
          <a:blip r:embed="rId2">
            <a:extLst/>
          </a:blip>
          <a:srcRect t="1" b="828"/>
          <a:stretch>
            <a:fillRect/>
          </a:stretch>
        </p:blipFill>
        <p:spPr>
          <a:xfrm>
            <a:off x="628650" y="379095"/>
            <a:ext cx="1734785" cy="705376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Shape 195"/>
          <p:cNvSpPr>
            <a:spLocks noGrp="1"/>
          </p:cNvSpPr>
          <p:nvPr>
            <p:ph type="title"/>
          </p:nvPr>
        </p:nvSpPr>
        <p:spPr>
          <a:xfrm>
            <a:off x="628649" y="1565745"/>
            <a:ext cx="4390392" cy="667659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10-12 ЛЕТ</a:t>
            </a:r>
          </a:p>
        </p:txBody>
      </p:sp>
      <p:sp>
        <p:nvSpPr>
          <p:cNvPr id="196" name="Shape 196"/>
          <p:cNvSpPr>
            <a:spLocks noGrp="1"/>
          </p:cNvSpPr>
          <p:nvPr>
            <p:ph type="sldNum" sz="quarter" idx="2"/>
          </p:nvPr>
        </p:nvSpPr>
        <p:spPr>
          <a:xfrm>
            <a:off x="8331289" y="6404293"/>
            <a:ext cx="184061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grpSp>
        <p:nvGrpSpPr>
          <p:cNvPr id="200" name="Group 200"/>
          <p:cNvGrpSpPr/>
          <p:nvPr/>
        </p:nvGrpSpPr>
        <p:grpSpPr>
          <a:xfrm>
            <a:off x="6099254" y="0"/>
            <a:ext cx="3044747" cy="2430015"/>
            <a:chOff x="358211" y="0"/>
            <a:chExt cx="3044745" cy="2430014"/>
          </a:xfrm>
        </p:grpSpPr>
        <p:pic>
          <p:nvPicPr>
            <p:cNvPr id="197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48598" r="13140"/>
            <a:stretch>
              <a:fillRect/>
            </a:stretch>
          </p:blipFill>
          <p:spPr>
            <a:xfrm>
              <a:off x="358211" y="0"/>
              <a:ext cx="3044746" cy="1285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8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50436"/>
            <a:stretch>
              <a:fillRect/>
            </a:stretch>
          </p:blipFill>
          <p:spPr>
            <a:xfrm>
              <a:off x="2189502" y="682672"/>
              <a:ext cx="1213456" cy="17473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9" name="image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33416" y="264610"/>
              <a:ext cx="1413742" cy="9343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1" name="Shape 201"/>
          <p:cNvSpPr/>
          <p:nvPr/>
        </p:nvSpPr>
        <p:spPr>
          <a:xfrm>
            <a:off x="628649" y="2823417"/>
            <a:ext cx="7301897" cy="2669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50000"/>
              </a:lnSpc>
              <a:defRPr sz="1200" b="1">
                <a:solidFill>
                  <a:srgbClr val="55B8CB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Тинэйджер способен:</a:t>
            </a:r>
          </a:p>
          <a:p>
            <a:pPr marL="342900" indent="-342900" algn="just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Справится с закупками к школе, организацией досуга, накоплением на подарки друзьям</a:t>
            </a:r>
          </a:p>
          <a:p>
            <a:pPr marL="342900" indent="-342900" algn="just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Понять финансовую ситуацию семьи и ее возможности</a:t>
            </a:r>
          </a:p>
          <a:p>
            <a:pPr marL="342900" indent="-342900" algn="just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Понять и рассчитать влияние инфляции на стоимость товаров и услуг</a:t>
            </a:r>
          </a:p>
          <a:p>
            <a:pPr marL="342900" indent="-342900" algn="just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Регулярно сберегать 10–30 % личного бюджета</a:t>
            </a:r>
          </a:p>
          <a:p>
            <a:pPr marL="342900" indent="-342900" algn="just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Делать накопления с использованием банковского счета совместно с родителями</a:t>
            </a:r>
          </a:p>
          <a:p>
            <a:pPr marL="342900" indent="-342900" algn="just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Экспериментировать с инвестиционными возможностями и может распознавать сигналы внешнего мира, влияющие на стоимость активов</a:t>
            </a:r>
          </a:p>
          <a:p>
            <a:pPr marL="342900" indent="-342900" algn="just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Рассчитываться банковской картой </a:t>
            </a:r>
            <a:endParaRPr sz="2400"/>
          </a:p>
          <a:p>
            <a:pPr marL="342900" indent="-342900" algn="just">
              <a:lnSpc>
                <a:spcPct val="150000"/>
              </a:lnSpc>
              <a:buClr>
                <a:srgbClr val="0EBACE"/>
              </a:buClr>
              <a:buSzPct val="150000"/>
              <a:buFont typeface="Arial"/>
              <a:buChar char="•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Понять суть кредитования и необходимость платы за использование кредита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1220</Words>
  <Application>Microsoft Office PowerPoint</Application>
  <PresentationFormat>Экран (4:3)</PresentationFormat>
  <Paragraphs>161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Lucida Grande</vt:lpstr>
      <vt:lpstr>Tahoma</vt:lpstr>
      <vt:lpstr>Office Theme</vt:lpstr>
      <vt:lpstr>ФИНАНСОВОЕ ВОСПИТАНИЕ ДЕТЕЙ октябрь 2018</vt:lpstr>
      <vt:lpstr>ФИНАНСОВОЕ ВОСПИТАНИЕ ДЕТЕЙ</vt:lpstr>
      <vt:lpstr>ФИО СПИКЕРА</vt:lpstr>
      <vt:lpstr>ЗА БЛИЖАЙШИЕ 1,5 ЧАСА ВЫ УЗНАЕТЕ </vt:lpstr>
      <vt:lpstr>ЧЕМУ ВАЖНО НАУЧИТЬ РЕБЕНКА</vt:lpstr>
      <vt:lpstr>ВОЗРАСТ РЕБЕНКА</vt:lpstr>
      <vt:lpstr>5-6 ЛЕТ</vt:lpstr>
      <vt:lpstr>7-9 ЛЕТ</vt:lpstr>
      <vt:lpstr>10-12 ЛЕТ</vt:lpstr>
      <vt:lpstr>10-12 ЛЕТ</vt:lpstr>
      <vt:lpstr>13-15 ЛЕТ</vt:lpstr>
      <vt:lpstr>16-18 ЛЕТ</vt:lpstr>
      <vt:lpstr>КАК И ЗА ЧТО ДАВАТЬ ДЕНЬГИ РЕБЕНКУ ?</vt:lpstr>
      <vt:lpstr>СОВЕТЫ</vt:lpstr>
      <vt:lpstr>ДЕТИ В ИНТЕРНЕТЕ</vt:lpstr>
      <vt:lpstr>СКОЛЬКО ВРЕМЕНИ ДЕТИ ПРОВОДЯТ В ИНТЕРНЕТЕ</vt:lpstr>
      <vt:lpstr>ЧТО ОНИ ТАМ ДЕЛАЮТ</vt:lpstr>
      <vt:lpstr>САМЫЕ РАСПРОСТРАНЕННЫЕ ИНТЕРНЕТ-УГРОЗЫ</vt:lpstr>
      <vt:lpstr>АКТУАЛЬНА ЛИ ЗАЩИТА ДЛЯ ДЕТЕЙ ОТ ФИНАНСОВЫХ ОНЛАЙН УГРОЗ? ДА!</vt:lpstr>
      <vt:lpstr>КАКИЕ МЕРЫ  ЗАЩИТЫ ДЕНЕГ ЗНАЮТ И ПРИМЕНЯЮТ ПОДРОСТКИ</vt:lpstr>
      <vt:lpstr>КАК ЗАЩИТИТЬ ДЕТЕЙ ОТ ФИНАНСОВЫХ УГРОЗ В СЕТИ</vt:lpstr>
      <vt:lpstr>КАК ЗАЩИТИТЬ ДЕТЕЙ ОТ ФИНАНСОВЫХ УГРОЗ В СЕТИ</vt:lpstr>
      <vt:lpstr>КАК ЗАЩИТИТЬ ДЕТЕЙ ОТ ФИНАНСОВЫХ УГРОЗ В СЕТИ</vt:lpstr>
      <vt:lpstr>СПАСИБО ЗА ВНИМАНИЕ!</vt:lpstr>
      <vt:lpstr>СПАСИБО ЗА ВНИМАНИЕ! ДО СВИДАНИЯ!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ФИНАНСОВОЕ ВОСПИТАНИЕ ДЕТЕЙ октябрь 2018</dc:title>
  <cp:lastModifiedBy>newmari@inbox.ru</cp:lastModifiedBy>
  <cp:revision>1</cp:revision>
  <dcterms:modified xsi:type="dcterms:W3CDTF">2018-09-17T12:36:19Z</dcterms:modified>
</cp:coreProperties>
</file>